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2" r:id="rId6"/>
    <p:sldId id="264" r:id="rId7"/>
    <p:sldId id="288" r:id="rId8"/>
    <p:sldId id="261" r:id="rId9"/>
    <p:sldId id="273" r:id="rId10"/>
    <p:sldId id="274" r:id="rId11"/>
    <p:sldId id="275" r:id="rId12"/>
    <p:sldId id="277" r:id="rId13"/>
    <p:sldId id="276" r:id="rId14"/>
    <p:sldId id="263" r:id="rId15"/>
    <p:sldId id="270" r:id="rId16"/>
    <p:sldId id="265" r:id="rId17"/>
    <p:sldId id="266" r:id="rId18"/>
    <p:sldId id="267" r:id="rId19"/>
    <p:sldId id="268" r:id="rId20"/>
    <p:sldId id="269" r:id="rId21"/>
    <p:sldId id="271" r:id="rId22"/>
    <p:sldId id="272" r:id="rId23"/>
    <p:sldId id="289" r:id="rId24"/>
    <p:sldId id="278" r:id="rId25"/>
    <p:sldId id="290" r:id="rId26"/>
    <p:sldId id="291" r:id="rId27"/>
    <p:sldId id="280" r:id="rId28"/>
    <p:sldId id="292" r:id="rId29"/>
    <p:sldId id="281" r:id="rId30"/>
    <p:sldId id="282" r:id="rId31"/>
    <p:sldId id="293" r:id="rId32"/>
    <p:sldId id="285" r:id="rId33"/>
    <p:sldId id="294" r:id="rId3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49" d="100"/>
          <a:sy n="49" d="100"/>
        </p:scale>
        <p:origin x="72" y="6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933C4-96A8-3562-2A1E-E0CF3D7CE3F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E199DA5-5D02-FD11-1E4C-C50586E87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215B291-1606-06BA-B1D2-D249F019A508}"/>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09A11D1A-D79E-ED1B-B32E-B2BFBC99119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ADADF71-1E03-126D-E3C7-C5E64781D166}"/>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125576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B59BD8-609C-5A22-B2C3-073B04716B8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36B17AC-B6D0-FC38-9317-70CB6966FB3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22333D1-3C27-8B9D-9648-14875E9B8B00}"/>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78A4E3D4-F624-E8BD-7EF1-F484566FF88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DDD2074-1169-76A8-5DBF-8A9C7045EE3A}"/>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1719518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9113D5A-5605-DD51-9520-B2E99D45696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39952CB-6DC3-35CA-A685-5803EFCE9C0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AEA95A5-AA94-BA42-8BB0-07221B6C2DEA}"/>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7C49A21C-A8B3-58E1-A99E-B14E440A82D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90F4F19-0269-E208-5EBF-08CBD7A9D971}"/>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3659623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F7025-4011-D8C3-04CE-45F0EB530DC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3BC8410-263E-BF7C-B8CC-E72D8C7F23C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F08F6BF-B1AB-0C91-A832-11244875C365}"/>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F5B99A12-CAB7-42E2-2DBB-740292253CD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B0B3CD7-4449-3231-6597-5A54F747A095}"/>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387535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68BC3-D32A-0D2C-079F-C487037D6E4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EE425CD-FDCD-7C69-B18D-6624A8BB6D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51AA3FC-2BF7-3A21-07A1-3A7EA4758507}"/>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3CC50A9D-76BA-2B53-72D9-FD9E857640C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BFF621-7BBE-5EC7-1BB3-170D9B032802}"/>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115020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58FA7B-F2DA-217F-40D3-9F23AC58CB7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F6F0EF8-D454-B94D-E48F-D03C77D2656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9A827A5-9512-68E2-0A9D-F370BEE9B52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91C9880-B9F2-F8EE-3C86-A995A58F009A}"/>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6" name="Marcador de pie de página 5">
            <a:extLst>
              <a:ext uri="{FF2B5EF4-FFF2-40B4-BE49-F238E27FC236}">
                <a16:creationId xmlns:a16="http://schemas.microsoft.com/office/drawing/2014/main" id="{2400C52A-7570-9F6E-800B-647B233EA05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19A42D9-39E7-18FC-40AD-CA5733D7B6F9}"/>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39202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B07AB1-E18E-4B6E-D175-9FAAF0E7592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FB189E1-2CE6-997B-31C8-5195376C1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BCC5930-5F83-4088-A951-21AE8255910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860EFF6-FBEB-87F4-8861-4C495B92E4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0A2449D-5DAA-F833-D5C0-C683E0A9055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C8F124A-9E36-1412-CA61-D07585FC08B5}"/>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8" name="Marcador de pie de página 7">
            <a:extLst>
              <a:ext uri="{FF2B5EF4-FFF2-40B4-BE49-F238E27FC236}">
                <a16:creationId xmlns:a16="http://schemas.microsoft.com/office/drawing/2014/main" id="{F90D7F16-9831-959E-A792-BB3F93E27C81}"/>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7189AA84-9926-9AEF-2324-ABAC6C977964}"/>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46331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38DC54-44A1-64DD-55F2-3F836AF051C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828F6F8-9E99-EA9C-5019-CC4CC32021C3}"/>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4" name="Marcador de pie de página 3">
            <a:extLst>
              <a:ext uri="{FF2B5EF4-FFF2-40B4-BE49-F238E27FC236}">
                <a16:creationId xmlns:a16="http://schemas.microsoft.com/office/drawing/2014/main" id="{6615BF59-D29A-45C1-3478-4FA200297D9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5127088-4C2D-95CD-F1B5-F779B7BB972D}"/>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09205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C67ECDF-F852-C91E-C4B3-55571D723B8F}"/>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3" name="Marcador de pie de página 2">
            <a:extLst>
              <a:ext uri="{FF2B5EF4-FFF2-40B4-BE49-F238E27FC236}">
                <a16:creationId xmlns:a16="http://schemas.microsoft.com/office/drawing/2014/main" id="{31544B3E-6411-57CB-05A4-B8A27935C6E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DF0CC0D-5F59-D309-829B-3AC5DD03D7B2}"/>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401681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2EE049-CF3C-987F-C549-ED455F2D93C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B1414E2-EA39-8F2F-4008-953367F3F7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601F64F-ED77-FED1-3D10-DCC918F0A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DCD4526-9707-58F2-9E00-E315EF2EEA49}"/>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6" name="Marcador de pie de página 5">
            <a:extLst>
              <a:ext uri="{FF2B5EF4-FFF2-40B4-BE49-F238E27FC236}">
                <a16:creationId xmlns:a16="http://schemas.microsoft.com/office/drawing/2014/main" id="{3AF4A67E-A82A-7BE8-A871-3D95FBD0C82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7DF4FDF-C108-B717-11AF-C4E1F9B57C1F}"/>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569397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27F7C3-82E7-C0F3-CF55-4AFC6A9538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A839E41-D73D-5AAA-FADF-597240CA75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463365B4-DDBE-21B0-000B-E7A731CE0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33F989-15DD-585B-1D97-B0D0356A070A}"/>
              </a:ext>
            </a:extLst>
          </p:cNvPr>
          <p:cNvSpPr>
            <a:spLocks noGrp="1"/>
          </p:cNvSpPr>
          <p:nvPr>
            <p:ph type="dt" sz="half" idx="10"/>
          </p:nvPr>
        </p:nvSpPr>
        <p:spPr/>
        <p:txBody>
          <a:bodyPr/>
          <a:lstStyle/>
          <a:p>
            <a:fld id="{4C823D11-2046-4A19-A3E2-EDAD22777B14}" type="datetimeFigureOut">
              <a:rPr lang="es-ES" smtClean="0"/>
              <a:t>25/08/2024</a:t>
            </a:fld>
            <a:endParaRPr lang="es-ES"/>
          </a:p>
        </p:txBody>
      </p:sp>
      <p:sp>
        <p:nvSpPr>
          <p:cNvPr id="6" name="Marcador de pie de página 5">
            <a:extLst>
              <a:ext uri="{FF2B5EF4-FFF2-40B4-BE49-F238E27FC236}">
                <a16:creationId xmlns:a16="http://schemas.microsoft.com/office/drawing/2014/main" id="{4F20B9D5-0C14-2631-5A27-9167C5BC126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7267534-F3CC-7D4A-7168-B11A7161A96A}"/>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38659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269DDAA-0549-A54B-BDD3-75B7569C31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BAB3B25-7810-155F-8ED9-AA9731276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1B3B8E4-4248-2AA1-1AF5-C7E7E41D38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C823D11-2046-4A19-A3E2-EDAD22777B14}" type="datetimeFigureOut">
              <a:rPr lang="es-ES" smtClean="0"/>
              <a:t>25/08/2024</a:t>
            </a:fld>
            <a:endParaRPr lang="es-ES"/>
          </a:p>
        </p:txBody>
      </p:sp>
      <p:sp>
        <p:nvSpPr>
          <p:cNvPr id="5" name="Marcador de pie de página 4">
            <a:extLst>
              <a:ext uri="{FF2B5EF4-FFF2-40B4-BE49-F238E27FC236}">
                <a16:creationId xmlns:a16="http://schemas.microsoft.com/office/drawing/2014/main" id="{29FF5A1B-EFA8-9156-A329-DA6EB6CDA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0214AA8D-9183-A083-5DEC-425142883C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9AAF57-1775-49DB-BB20-3FADABA7C753}" type="slidenum">
              <a:rPr lang="es-ES" smtClean="0"/>
              <a:t>‹Nº›</a:t>
            </a:fld>
            <a:endParaRPr lang="es-ES"/>
          </a:p>
        </p:txBody>
      </p:sp>
    </p:spTree>
    <p:extLst>
      <p:ext uri="{BB962C8B-B14F-4D97-AF65-F5344CB8AC3E}">
        <p14:creationId xmlns:p14="http://schemas.microsoft.com/office/powerpoint/2010/main" val="599588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1508C-EED9-550B-1DCF-8B4B00F9F083}"/>
              </a:ext>
            </a:extLst>
          </p:cNvPr>
          <p:cNvSpPr>
            <a:spLocks noGrp="1"/>
          </p:cNvSpPr>
          <p:nvPr>
            <p:ph type="ctrTitle"/>
          </p:nvPr>
        </p:nvSpPr>
        <p:spPr>
          <a:xfrm>
            <a:off x="1524000" y="2945130"/>
            <a:ext cx="9144000" cy="1200150"/>
          </a:xfrm>
        </p:spPr>
        <p:txBody>
          <a:bodyPr>
            <a:noAutofit/>
          </a:bodyPr>
          <a:lstStyle/>
          <a:p>
            <a:r>
              <a:rPr lang="es-ES" sz="3600" dirty="0"/>
              <a:t>Deserción escolar y éxito académico de los estudiantes.</a:t>
            </a:r>
          </a:p>
        </p:txBody>
      </p:sp>
      <p:sp>
        <p:nvSpPr>
          <p:cNvPr id="3" name="Subtítulo 2">
            <a:extLst>
              <a:ext uri="{FF2B5EF4-FFF2-40B4-BE49-F238E27FC236}">
                <a16:creationId xmlns:a16="http://schemas.microsoft.com/office/drawing/2014/main" id="{1B28432C-9C4C-F9C2-F9AC-5E04FF4A2CFA}"/>
              </a:ext>
            </a:extLst>
          </p:cNvPr>
          <p:cNvSpPr>
            <a:spLocks noGrp="1"/>
          </p:cNvSpPr>
          <p:nvPr>
            <p:ph type="subTitle" idx="1"/>
          </p:nvPr>
        </p:nvSpPr>
        <p:spPr>
          <a:xfrm>
            <a:off x="1524000" y="4653598"/>
            <a:ext cx="9144000" cy="640080"/>
          </a:xfrm>
        </p:spPr>
        <p:txBody>
          <a:bodyPr>
            <a:normAutofit/>
          </a:bodyPr>
          <a:lstStyle/>
          <a:p>
            <a:r>
              <a:rPr lang="es-ES" sz="2800" b="1" dirty="0"/>
              <a:t>Sara Pérez-Mallaina</a:t>
            </a:r>
          </a:p>
        </p:txBody>
      </p:sp>
      <p:pic>
        <p:nvPicPr>
          <p:cNvPr id="1026" name="Picture 2" descr="BBK Bootcamps Powered by The Bridge">
            <a:extLst>
              <a:ext uri="{FF2B5EF4-FFF2-40B4-BE49-F238E27FC236}">
                <a16:creationId xmlns:a16="http://schemas.microsoft.com/office/drawing/2014/main" id="{CEDC3256-CCFE-C002-E6F1-A577B9656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3523"/>
            <a:ext cx="3810000" cy="120015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7101ACE9-D533-2AF1-3333-0B9F6D685AFB}"/>
              </a:ext>
            </a:extLst>
          </p:cNvPr>
          <p:cNvSpPr txBox="1">
            <a:spLocks/>
          </p:cNvSpPr>
          <p:nvPr/>
        </p:nvSpPr>
        <p:spPr>
          <a:xfrm>
            <a:off x="1630680" y="1819830"/>
            <a:ext cx="9144000" cy="7691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b="1" dirty="0"/>
              <a:t>Problema de clasificación</a:t>
            </a:r>
          </a:p>
        </p:txBody>
      </p:sp>
    </p:spTree>
    <p:extLst>
      <p:ext uri="{BB962C8B-B14F-4D97-AF65-F5344CB8AC3E}">
        <p14:creationId xmlns:p14="http://schemas.microsoft.com/office/powerpoint/2010/main" val="1818356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A2753-E1AA-4240-C90C-FC50E012A786}"/>
              </a:ext>
            </a:extLst>
          </p:cNvPr>
          <p:cNvSpPr>
            <a:spLocks noGrp="1"/>
          </p:cNvSpPr>
          <p:nvPr>
            <p:ph type="title"/>
          </p:nvPr>
        </p:nvSpPr>
        <p:spPr>
          <a:xfrm>
            <a:off x="0" y="-486"/>
            <a:ext cx="7315200" cy="531320"/>
          </a:xfrm>
        </p:spPr>
        <p:txBody>
          <a:bodyPr>
            <a:normAutofit fontScale="90000"/>
          </a:bodyPr>
          <a:lstStyle/>
          <a:p>
            <a:r>
              <a:rPr lang="es-ES" sz="3600" dirty="0"/>
              <a:t>Mapa de correlaciones más altas:</a:t>
            </a:r>
          </a:p>
        </p:txBody>
      </p:sp>
      <p:sp>
        <p:nvSpPr>
          <p:cNvPr id="7" name="Marcador de contenido 6">
            <a:extLst>
              <a:ext uri="{FF2B5EF4-FFF2-40B4-BE49-F238E27FC236}">
                <a16:creationId xmlns:a16="http://schemas.microsoft.com/office/drawing/2014/main" id="{763C3053-AAA1-8922-82C4-D896E9ECD2EF}"/>
              </a:ext>
            </a:extLst>
          </p:cNvPr>
          <p:cNvSpPr>
            <a:spLocks noGrp="1"/>
          </p:cNvSpPr>
          <p:nvPr>
            <p:ph sz="half" idx="1"/>
          </p:nvPr>
        </p:nvSpPr>
        <p:spPr>
          <a:xfrm>
            <a:off x="0" y="2254800"/>
            <a:ext cx="5181600" cy="3372465"/>
          </a:xfrm>
        </p:spPr>
        <p:txBody>
          <a:bodyPr>
            <a:normAutofit lnSpcReduction="10000"/>
          </a:bodyPr>
          <a:lstStyle/>
          <a:p>
            <a:r>
              <a:rPr lang="es-ES" sz="1200" dirty="0"/>
              <a:t>'1º semestre (aprobado)' con '2º semestre (aprobado)’: (0.9)</a:t>
            </a:r>
          </a:p>
          <a:p>
            <a:r>
              <a:rPr lang="es-ES" sz="1200" dirty="0"/>
              <a:t>'Ocupación del padre' con 'Ocupación de la madre’: (0.91)</a:t>
            </a:r>
          </a:p>
          <a:p>
            <a:r>
              <a:rPr lang="es-ES" sz="1200" dirty="0"/>
              <a:t>1er semestre (acreditado)' con:</a:t>
            </a:r>
          </a:p>
          <a:p>
            <a:r>
              <a:rPr lang="es-ES" sz="1200" dirty="0"/>
              <a:t>                                1. 1º semestre (matriculado)' (0.77)                </a:t>
            </a:r>
          </a:p>
          <a:p>
            <a:r>
              <a:rPr lang="es-ES" sz="1200" dirty="0"/>
              <a:t>                                2. 2º semestre (acreditado)' (0.94)</a:t>
            </a:r>
          </a:p>
          <a:p>
            <a:r>
              <a:rPr lang="es-ES" sz="1200" dirty="0"/>
              <a:t>1º semestre (matriculado)' con:</a:t>
            </a:r>
          </a:p>
          <a:p>
            <a:r>
              <a:rPr lang="es-ES" sz="1200" dirty="0"/>
              <a:t>                                1. 1º semestre (acreditado)' (0.77)</a:t>
            </a:r>
          </a:p>
          <a:p>
            <a:r>
              <a:rPr lang="es-ES" sz="1200" dirty="0"/>
              <a:t>                                2. 1º semestre (aprobado)' (0.77)</a:t>
            </a:r>
          </a:p>
          <a:p>
            <a:r>
              <a:rPr lang="es-ES" sz="1200" dirty="0"/>
              <a:t>                                3. 2º semestre (matriculados)' (0.94)</a:t>
            </a:r>
          </a:p>
          <a:p>
            <a:r>
              <a:rPr lang="es-ES" sz="1200" dirty="0"/>
              <a:t>2º semestre (acreditado)' con:</a:t>
            </a:r>
          </a:p>
          <a:p>
            <a:r>
              <a:rPr lang="es-ES" sz="1200" dirty="0"/>
              <a:t>                                1. 1er semestre (acreditado)' (0.94)</a:t>
            </a:r>
          </a:p>
          <a:p>
            <a:r>
              <a:rPr lang="es-ES" sz="1200" dirty="0"/>
              <a:t>                                2. 2º semestre (matriculados)' (0.75)</a:t>
            </a:r>
          </a:p>
        </p:txBody>
      </p:sp>
      <p:pic>
        <p:nvPicPr>
          <p:cNvPr id="6" name="Marcador de contenido 5">
            <a:extLst>
              <a:ext uri="{FF2B5EF4-FFF2-40B4-BE49-F238E27FC236}">
                <a16:creationId xmlns:a16="http://schemas.microsoft.com/office/drawing/2014/main" id="{2991D724-D0B8-D35F-CCC0-BAE48D064135}"/>
              </a:ext>
            </a:extLst>
          </p:cNvPr>
          <p:cNvPicPr>
            <a:picLocks noGrp="1" noChangeAspect="1"/>
          </p:cNvPicPr>
          <p:nvPr>
            <p:ph sz="half" idx="2"/>
          </p:nvPr>
        </p:nvPicPr>
        <p:blipFill>
          <a:blip r:embed="rId2"/>
          <a:stretch>
            <a:fillRect/>
          </a:stretch>
        </p:blipFill>
        <p:spPr>
          <a:xfrm>
            <a:off x="4343399" y="695349"/>
            <a:ext cx="7848601" cy="6162652"/>
          </a:xfrm>
        </p:spPr>
      </p:pic>
    </p:spTree>
    <p:extLst>
      <p:ext uri="{BB962C8B-B14F-4D97-AF65-F5344CB8AC3E}">
        <p14:creationId xmlns:p14="http://schemas.microsoft.com/office/powerpoint/2010/main" val="2728181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E2FF4B-1143-FA0E-4D2A-DB6DD1E7447C}"/>
              </a:ext>
            </a:extLst>
          </p:cNvPr>
          <p:cNvSpPr>
            <a:spLocks noGrp="1"/>
          </p:cNvSpPr>
          <p:nvPr>
            <p:ph type="title"/>
          </p:nvPr>
        </p:nvSpPr>
        <p:spPr>
          <a:xfrm>
            <a:off x="237565" y="132042"/>
            <a:ext cx="11564470" cy="800287"/>
          </a:xfrm>
        </p:spPr>
        <p:txBody>
          <a:bodyPr>
            <a:normAutofit/>
          </a:bodyPr>
          <a:lstStyle/>
          <a:p>
            <a:r>
              <a:rPr lang="es-ES" sz="3600" dirty="0" err="1"/>
              <a:t>Random</a:t>
            </a:r>
            <a:r>
              <a:rPr lang="es-ES" sz="3600" dirty="0"/>
              <a:t> Forest para evaluar la importancia de las variables:</a:t>
            </a:r>
          </a:p>
        </p:txBody>
      </p:sp>
      <p:pic>
        <p:nvPicPr>
          <p:cNvPr id="6" name="Marcador de contenido 5">
            <a:extLst>
              <a:ext uri="{FF2B5EF4-FFF2-40B4-BE49-F238E27FC236}">
                <a16:creationId xmlns:a16="http://schemas.microsoft.com/office/drawing/2014/main" id="{5E0E3520-F2CB-E3F0-B634-5CEA7AD5BA6B}"/>
              </a:ext>
            </a:extLst>
          </p:cNvPr>
          <p:cNvPicPr>
            <a:picLocks noGrp="1" noChangeAspect="1"/>
          </p:cNvPicPr>
          <p:nvPr>
            <p:ph sz="half" idx="1"/>
          </p:nvPr>
        </p:nvPicPr>
        <p:blipFill>
          <a:blip r:embed="rId2"/>
          <a:stretch>
            <a:fillRect/>
          </a:stretch>
        </p:blipFill>
        <p:spPr>
          <a:xfrm>
            <a:off x="793377" y="932329"/>
            <a:ext cx="9605682" cy="5799657"/>
          </a:xfrm>
        </p:spPr>
      </p:pic>
    </p:spTree>
    <p:extLst>
      <p:ext uri="{BB962C8B-B14F-4D97-AF65-F5344CB8AC3E}">
        <p14:creationId xmlns:p14="http://schemas.microsoft.com/office/powerpoint/2010/main" val="3026701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304CA-1226-A07F-81F7-BBE33130CDF8}"/>
              </a:ext>
            </a:extLst>
          </p:cNvPr>
          <p:cNvSpPr>
            <a:spLocks noGrp="1"/>
          </p:cNvSpPr>
          <p:nvPr>
            <p:ph type="title"/>
          </p:nvPr>
        </p:nvSpPr>
        <p:spPr>
          <a:xfrm>
            <a:off x="282389" y="528252"/>
            <a:ext cx="3142130" cy="2900748"/>
          </a:xfrm>
        </p:spPr>
        <p:txBody>
          <a:bodyPr>
            <a:normAutofit fontScale="90000"/>
          </a:bodyPr>
          <a:lstStyle/>
          <a:p>
            <a:r>
              <a:rPr lang="es-ES" dirty="0" err="1"/>
              <a:t>Correlograma</a:t>
            </a:r>
            <a:r>
              <a:rPr lang="es-ES" dirty="0"/>
              <a:t> sin las variables:</a:t>
            </a:r>
            <a:br>
              <a:rPr lang="es-ES" dirty="0"/>
            </a:br>
            <a:br>
              <a:rPr lang="es-ES" sz="2800" dirty="0"/>
            </a:br>
            <a:r>
              <a:rPr lang="es-ES" sz="2800" dirty="0"/>
              <a:t>Me quedo con</a:t>
            </a:r>
            <a:br>
              <a:rPr lang="es-ES" sz="2800" dirty="0"/>
            </a:br>
            <a:r>
              <a:rPr lang="es-ES" sz="2800" dirty="0"/>
              <a:t>(4424, 27)</a:t>
            </a:r>
            <a:endParaRPr lang="es-ES" dirty="0"/>
          </a:p>
        </p:txBody>
      </p:sp>
      <p:pic>
        <p:nvPicPr>
          <p:cNvPr id="6" name="Marcador de contenido 5">
            <a:extLst>
              <a:ext uri="{FF2B5EF4-FFF2-40B4-BE49-F238E27FC236}">
                <a16:creationId xmlns:a16="http://schemas.microsoft.com/office/drawing/2014/main" id="{FA02D072-78CD-E991-6E2F-25C81A0D9CCA}"/>
              </a:ext>
            </a:extLst>
          </p:cNvPr>
          <p:cNvPicPr>
            <a:picLocks noGrp="1" noChangeAspect="1"/>
          </p:cNvPicPr>
          <p:nvPr>
            <p:ph sz="half" idx="2"/>
          </p:nvPr>
        </p:nvPicPr>
        <p:blipFill>
          <a:blip r:embed="rId2"/>
          <a:stretch>
            <a:fillRect/>
          </a:stretch>
        </p:blipFill>
        <p:spPr>
          <a:xfrm>
            <a:off x="3424519" y="1"/>
            <a:ext cx="8767482" cy="6858000"/>
          </a:xfrm>
        </p:spPr>
      </p:pic>
    </p:spTree>
    <p:extLst>
      <p:ext uri="{BB962C8B-B14F-4D97-AF65-F5344CB8AC3E}">
        <p14:creationId xmlns:p14="http://schemas.microsoft.com/office/powerpoint/2010/main" val="304063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C4454B-8E19-6959-B704-993E8C980A14}"/>
              </a:ext>
            </a:extLst>
          </p:cNvPr>
          <p:cNvSpPr>
            <a:spLocks noGrp="1"/>
          </p:cNvSpPr>
          <p:nvPr>
            <p:ph type="title"/>
          </p:nvPr>
        </p:nvSpPr>
        <p:spPr>
          <a:xfrm>
            <a:off x="838200" y="365126"/>
            <a:ext cx="10515600" cy="872004"/>
          </a:xfrm>
        </p:spPr>
        <p:txBody>
          <a:bodyPr/>
          <a:lstStyle/>
          <a:p>
            <a:r>
              <a:rPr lang="es-ES" dirty="0"/>
              <a:t>Eliminación de variables:</a:t>
            </a:r>
          </a:p>
        </p:txBody>
      </p:sp>
      <p:sp>
        <p:nvSpPr>
          <p:cNvPr id="3" name="Marcador de contenido 2">
            <a:extLst>
              <a:ext uri="{FF2B5EF4-FFF2-40B4-BE49-F238E27FC236}">
                <a16:creationId xmlns:a16="http://schemas.microsoft.com/office/drawing/2014/main" id="{C9A86C84-B41B-3308-6611-85283AEABE29}"/>
              </a:ext>
            </a:extLst>
          </p:cNvPr>
          <p:cNvSpPr>
            <a:spLocks noGrp="1"/>
          </p:cNvSpPr>
          <p:nvPr>
            <p:ph sz="half" idx="1"/>
          </p:nvPr>
        </p:nvSpPr>
        <p:spPr>
          <a:xfrm>
            <a:off x="179294" y="1825625"/>
            <a:ext cx="5840506" cy="4351338"/>
          </a:xfrm>
        </p:spPr>
        <p:txBody>
          <a:bodyPr>
            <a:normAutofit/>
          </a:bodyPr>
          <a:lstStyle/>
          <a:p>
            <a:pPr marL="0" indent="0">
              <a:buNone/>
            </a:pPr>
            <a:r>
              <a:rPr lang="es-ES" sz="2400" dirty="0"/>
              <a:t>Teniendo en cuenta el </a:t>
            </a:r>
            <a:r>
              <a:rPr lang="es-ES" sz="2400" dirty="0" err="1"/>
              <a:t>correlograma</a:t>
            </a:r>
            <a:r>
              <a:rPr lang="es-ES" sz="2400" dirty="0"/>
              <a:t> y el </a:t>
            </a:r>
            <a:r>
              <a:rPr lang="es-ES" sz="2400" dirty="0" err="1"/>
              <a:t>Random</a:t>
            </a:r>
            <a:r>
              <a:rPr lang="es-ES" sz="2400" dirty="0"/>
              <a:t> Forest, elimino las siguientes variables que ya están representadas en otras variables:</a:t>
            </a:r>
          </a:p>
          <a:p>
            <a:pPr>
              <a:buFontTx/>
              <a:buChar char="-"/>
            </a:pPr>
            <a:r>
              <a:rPr lang="es-ES" sz="2400" dirty="0"/>
              <a:t>‘Ocupación de la madre’,</a:t>
            </a:r>
          </a:p>
          <a:p>
            <a:pPr>
              <a:buFontTx/>
              <a:buChar char="-"/>
            </a:pPr>
            <a:r>
              <a:rPr lang="pt-BR" sz="2400" dirty="0"/>
              <a:t>'Unidades curriculares 1º sem (</a:t>
            </a:r>
            <a:r>
              <a:rPr lang="pt-BR" sz="2400" dirty="0" err="1"/>
              <a:t>aprobado</a:t>
            </a:r>
            <a:r>
              <a:rPr lang="pt-BR" sz="2400" dirty="0"/>
              <a:t>)',</a:t>
            </a:r>
          </a:p>
          <a:p>
            <a:pPr>
              <a:buFontTx/>
              <a:buChar char="-"/>
            </a:pPr>
            <a:r>
              <a:rPr lang="pt-BR" sz="2400" dirty="0"/>
              <a:t> 'Unidades curriculares 1er sem (acreditado)',</a:t>
            </a:r>
            <a:endParaRPr lang="es-ES" sz="2400" dirty="0"/>
          </a:p>
        </p:txBody>
      </p:sp>
      <p:sp>
        <p:nvSpPr>
          <p:cNvPr id="4" name="Marcador de contenido 3">
            <a:extLst>
              <a:ext uri="{FF2B5EF4-FFF2-40B4-BE49-F238E27FC236}">
                <a16:creationId xmlns:a16="http://schemas.microsoft.com/office/drawing/2014/main" id="{9D1F175A-7981-7EA6-90E2-B57F952BDBB5}"/>
              </a:ext>
            </a:extLst>
          </p:cNvPr>
          <p:cNvSpPr>
            <a:spLocks noGrp="1"/>
          </p:cNvSpPr>
          <p:nvPr>
            <p:ph sz="half" idx="2"/>
          </p:nvPr>
        </p:nvSpPr>
        <p:spPr>
          <a:xfrm>
            <a:off x="6096000" y="1825625"/>
            <a:ext cx="5719482" cy="4862046"/>
          </a:xfrm>
        </p:spPr>
        <p:txBody>
          <a:bodyPr>
            <a:normAutofit/>
          </a:bodyPr>
          <a:lstStyle/>
          <a:p>
            <a:pPr marL="0" indent="0">
              <a:buNone/>
            </a:pPr>
            <a:r>
              <a:rPr lang="es-ES" sz="2400" dirty="0" err="1"/>
              <a:t>Tambien</a:t>
            </a:r>
            <a:r>
              <a:rPr lang="es-ES" sz="2400" dirty="0"/>
              <a:t> elimino las siguientes variables porque según el </a:t>
            </a:r>
            <a:r>
              <a:rPr lang="es-ES" sz="2400" dirty="0" err="1"/>
              <a:t>Random</a:t>
            </a:r>
            <a:r>
              <a:rPr lang="es-ES" sz="2400" dirty="0"/>
              <a:t> Forest no tienen mucha importancia y meten ruido:</a:t>
            </a:r>
          </a:p>
          <a:p>
            <a:pPr marL="0" indent="0">
              <a:buNone/>
            </a:pPr>
            <a:r>
              <a:rPr lang="es-ES" sz="2400" dirty="0"/>
              <a:t>- 'Internacional',</a:t>
            </a:r>
          </a:p>
          <a:p>
            <a:pPr marL="0" indent="0">
              <a:buNone/>
            </a:pPr>
            <a:r>
              <a:rPr lang="es-ES" sz="2400" dirty="0"/>
              <a:t>- 'Nacionalidad',</a:t>
            </a:r>
          </a:p>
          <a:p>
            <a:pPr marL="0" indent="0">
              <a:buNone/>
            </a:pPr>
            <a:r>
              <a:rPr lang="es-ES" sz="2400" dirty="0"/>
              <a:t>- 'Estado Civil',</a:t>
            </a:r>
          </a:p>
          <a:p>
            <a:pPr marL="0" indent="0">
              <a:buNone/>
            </a:pPr>
            <a:r>
              <a:rPr lang="es-ES" sz="2400" dirty="0"/>
              <a:t>- 'Asistencia diurna/nocturna',</a:t>
            </a:r>
          </a:p>
          <a:p>
            <a:pPr marL="0" indent="0">
              <a:buNone/>
            </a:pPr>
            <a:r>
              <a:rPr lang="es-ES" sz="2400" dirty="0"/>
              <a:t>- 'Orden de </a:t>
            </a:r>
            <a:r>
              <a:rPr lang="es-ES" sz="2400" dirty="0" err="1"/>
              <a:t>Aplicacion</a:t>
            </a:r>
            <a:r>
              <a:rPr lang="es-ES" sz="2400" dirty="0"/>
              <a:t>',</a:t>
            </a:r>
          </a:p>
          <a:p>
            <a:pPr marL="0" indent="0">
              <a:buNone/>
            </a:pPr>
            <a:r>
              <a:rPr lang="es-ES" sz="2400" dirty="0"/>
              <a:t>- 'Unidades curriculares 1º y 2º </a:t>
            </a:r>
            <a:r>
              <a:rPr lang="es-ES" sz="2400" dirty="0" err="1"/>
              <a:t>sem</a:t>
            </a:r>
            <a:r>
              <a:rPr lang="es-ES" sz="2400" dirty="0"/>
              <a:t> (sin </a:t>
            </a:r>
            <a:r>
              <a:rPr lang="es-ES" sz="2400" dirty="0" err="1"/>
              <a:t>evaluaciónes</a:t>
            </a:r>
            <a:r>
              <a:rPr lang="es-ES" sz="2400" dirty="0"/>
              <a:t>)',</a:t>
            </a:r>
          </a:p>
          <a:p>
            <a:pPr marL="0" indent="0">
              <a:buNone/>
            </a:pPr>
            <a:r>
              <a:rPr lang="es-ES" sz="2400" dirty="0"/>
              <a:t>- 'Necesidades educativas especiales'</a:t>
            </a:r>
          </a:p>
        </p:txBody>
      </p:sp>
    </p:spTree>
    <p:extLst>
      <p:ext uri="{BB962C8B-B14F-4D97-AF65-F5344CB8AC3E}">
        <p14:creationId xmlns:p14="http://schemas.microsoft.com/office/powerpoint/2010/main" val="4019493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ACF9-5BB8-37ED-67D0-00EC758048D3}"/>
              </a:ext>
            </a:extLst>
          </p:cNvPr>
          <p:cNvSpPr>
            <a:spLocks noGrp="1"/>
          </p:cNvSpPr>
          <p:nvPr>
            <p:ph type="title"/>
          </p:nvPr>
        </p:nvSpPr>
        <p:spPr>
          <a:xfrm>
            <a:off x="2514600" y="0"/>
            <a:ext cx="6248400" cy="915035"/>
          </a:xfrm>
        </p:spPr>
        <p:txBody>
          <a:bodyPr/>
          <a:lstStyle/>
          <a:p>
            <a:r>
              <a:rPr lang="es-ES" dirty="0"/>
              <a:t>Analizo la variable Genero:</a:t>
            </a:r>
          </a:p>
        </p:txBody>
      </p:sp>
      <p:sp>
        <p:nvSpPr>
          <p:cNvPr id="3" name="Marcador de contenido 2">
            <a:extLst>
              <a:ext uri="{FF2B5EF4-FFF2-40B4-BE49-F238E27FC236}">
                <a16:creationId xmlns:a16="http://schemas.microsoft.com/office/drawing/2014/main" id="{BFB39860-0ED7-BA83-E851-F687950C4327}"/>
              </a:ext>
            </a:extLst>
          </p:cNvPr>
          <p:cNvSpPr>
            <a:spLocks noGrp="1"/>
          </p:cNvSpPr>
          <p:nvPr>
            <p:ph idx="1"/>
          </p:nvPr>
        </p:nvSpPr>
        <p:spPr>
          <a:xfrm>
            <a:off x="0" y="1871345"/>
            <a:ext cx="3490373" cy="4498975"/>
          </a:xfrm>
        </p:spPr>
        <p:txBody>
          <a:bodyPr>
            <a:normAutofit lnSpcReduction="10000"/>
          </a:bodyPr>
          <a:lstStyle/>
          <a:p>
            <a:r>
              <a:rPr lang="es-ES" sz="1800" b="1" dirty="0"/>
              <a:t>1556 hombres 35.1%</a:t>
            </a:r>
          </a:p>
          <a:p>
            <a:r>
              <a:rPr lang="es-ES" sz="1800" b="1" dirty="0"/>
              <a:t>2869 mujeres 64.9%</a:t>
            </a:r>
          </a:p>
          <a:p>
            <a:r>
              <a:rPr lang="es-ES" sz="1800" dirty="0"/>
              <a:t>El 30% de hombres abandona.</a:t>
            </a:r>
          </a:p>
          <a:p>
            <a:r>
              <a:rPr lang="es-ES" sz="1800" dirty="0"/>
              <a:t>Más del 40% de mujeres abandona.</a:t>
            </a:r>
          </a:p>
          <a:p>
            <a:r>
              <a:rPr lang="es-ES" sz="1800" dirty="0"/>
              <a:t>Entre un 20 y 30% matriculados, un poco mayor mujeres.</a:t>
            </a:r>
          </a:p>
          <a:p>
            <a:r>
              <a:rPr lang="es-ES" sz="1800" dirty="0"/>
              <a:t>Más del 50% de hombres graduados. Mujeres más de 30%</a:t>
            </a:r>
          </a:p>
          <a:p>
            <a:r>
              <a:rPr lang="es-ES" sz="1800" dirty="0"/>
              <a:t>Estos datos sugieren la necesidad de investigar las razones por las cuales un % más alto de mujeres abandona los estudios.</a:t>
            </a:r>
          </a:p>
          <a:p>
            <a:endParaRPr lang="es-ES" sz="1800" dirty="0"/>
          </a:p>
        </p:txBody>
      </p:sp>
      <p:pic>
        <p:nvPicPr>
          <p:cNvPr id="5" name="Imagen 4">
            <a:extLst>
              <a:ext uri="{FF2B5EF4-FFF2-40B4-BE49-F238E27FC236}">
                <a16:creationId xmlns:a16="http://schemas.microsoft.com/office/drawing/2014/main" id="{B08BD939-B37C-45C4-FD32-5A5BF5545B25}"/>
              </a:ext>
            </a:extLst>
          </p:cNvPr>
          <p:cNvPicPr>
            <a:picLocks noChangeAspect="1"/>
          </p:cNvPicPr>
          <p:nvPr/>
        </p:nvPicPr>
        <p:blipFill>
          <a:blip r:embed="rId2"/>
          <a:stretch>
            <a:fillRect/>
          </a:stretch>
        </p:blipFill>
        <p:spPr>
          <a:xfrm>
            <a:off x="3490374" y="1402081"/>
            <a:ext cx="8701626" cy="5455920"/>
          </a:xfrm>
          <a:prstGeom prst="rect">
            <a:avLst/>
          </a:prstGeom>
        </p:spPr>
      </p:pic>
    </p:spTree>
    <p:extLst>
      <p:ext uri="{BB962C8B-B14F-4D97-AF65-F5344CB8AC3E}">
        <p14:creationId xmlns:p14="http://schemas.microsoft.com/office/powerpoint/2010/main" val="861797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A8C5A-9508-FE38-EED6-8A1EED0441BD}"/>
              </a:ext>
            </a:extLst>
          </p:cNvPr>
          <p:cNvSpPr>
            <a:spLocks noGrp="1"/>
          </p:cNvSpPr>
          <p:nvPr>
            <p:ph type="title"/>
          </p:nvPr>
        </p:nvSpPr>
        <p:spPr>
          <a:xfrm>
            <a:off x="161633" y="234474"/>
            <a:ext cx="3794760" cy="671195"/>
          </a:xfrm>
        </p:spPr>
        <p:txBody>
          <a:bodyPr>
            <a:normAutofit fontScale="90000"/>
          </a:bodyPr>
          <a:lstStyle/>
          <a:p>
            <a:r>
              <a:rPr lang="es-ES" dirty="0"/>
              <a:t>Notas de ingreso</a:t>
            </a:r>
          </a:p>
        </p:txBody>
      </p:sp>
      <p:sp>
        <p:nvSpPr>
          <p:cNvPr id="4" name="Marcador de contenido 3">
            <a:extLst>
              <a:ext uri="{FF2B5EF4-FFF2-40B4-BE49-F238E27FC236}">
                <a16:creationId xmlns:a16="http://schemas.microsoft.com/office/drawing/2014/main" id="{3B14C148-3752-2BB4-24A7-B16312664094}"/>
              </a:ext>
            </a:extLst>
          </p:cNvPr>
          <p:cNvSpPr>
            <a:spLocks noGrp="1"/>
          </p:cNvSpPr>
          <p:nvPr>
            <p:ph sz="half" idx="2"/>
          </p:nvPr>
        </p:nvSpPr>
        <p:spPr>
          <a:xfrm>
            <a:off x="8503749" y="0"/>
            <a:ext cx="3688251" cy="6858000"/>
          </a:xfrm>
        </p:spPr>
        <p:txBody>
          <a:bodyPr>
            <a:normAutofit/>
          </a:bodyPr>
          <a:lstStyle/>
          <a:p>
            <a:r>
              <a:rPr lang="es-ES" sz="1800" dirty="0"/>
              <a:t>Los estudiantes graduados tienden a concentrarse en torno al 0, notable disminución a medida que se alejan.</a:t>
            </a:r>
          </a:p>
          <a:p>
            <a:r>
              <a:rPr lang="es-ES" sz="1800" dirty="0"/>
              <a:t>A partir de 1, aunque hay estudiantes graduados, su número decrece significativamente.</a:t>
            </a:r>
          </a:p>
          <a:p>
            <a:r>
              <a:rPr lang="es-ES" sz="1800" dirty="0"/>
              <a:t>Es notable, que hay una pequeña cantidad de estudiantes graduados con notas de ingreso muy bajas (&lt;-1).</a:t>
            </a:r>
          </a:p>
          <a:p>
            <a:r>
              <a:rPr lang="es-ES" sz="1800" dirty="0"/>
              <a:t>Los matriculados se distribuyen más uniformemente, pero hay mayor concentración  en el rango (-1, 0).</a:t>
            </a:r>
          </a:p>
          <a:p>
            <a:r>
              <a:rPr lang="es-ES" sz="1800" dirty="0"/>
              <a:t>A medida que las notas aumentan, el número de matriculados disminuye.</a:t>
            </a:r>
          </a:p>
          <a:p>
            <a:r>
              <a:rPr lang="es-ES" sz="1800" dirty="0"/>
              <a:t>La proporción de estudiantes que abandonan es alta en las notas bajas &lt;0.5.</a:t>
            </a:r>
          </a:p>
          <a:p>
            <a:r>
              <a:rPr lang="es-ES" sz="1800" dirty="0"/>
              <a:t>Lejos del 0 disminución de abandono.</a:t>
            </a:r>
          </a:p>
          <a:p>
            <a:endParaRPr lang="es-ES" sz="1800" dirty="0"/>
          </a:p>
          <a:p>
            <a:endParaRPr lang="es-ES" sz="1800" dirty="0"/>
          </a:p>
          <a:p>
            <a:endParaRPr lang="es-ES" sz="1800" dirty="0"/>
          </a:p>
          <a:p>
            <a:endParaRPr lang="es-ES" dirty="0"/>
          </a:p>
        </p:txBody>
      </p:sp>
      <p:pic>
        <p:nvPicPr>
          <p:cNvPr id="10" name="Imagen 9">
            <a:extLst>
              <a:ext uri="{FF2B5EF4-FFF2-40B4-BE49-F238E27FC236}">
                <a16:creationId xmlns:a16="http://schemas.microsoft.com/office/drawing/2014/main" id="{02DDECCA-06D9-D4AA-D0DA-75C71E5951A5}"/>
              </a:ext>
            </a:extLst>
          </p:cNvPr>
          <p:cNvPicPr>
            <a:picLocks noChangeAspect="1"/>
          </p:cNvPicPr>
          <p:nvPr/>
        </p:nvPicPr>
        <p:blipFill>
          <a:blip r:embed="rId2"/>
          <a:stretch>
            <a:fillRect/>
          </a:stretch>
        </p:blipFill>
        <p:spPr>
          <a:xfrm>
            <a:off x="13433" y="1972314"/>
            <a:ext cx="8612408" cy="4885685"/>
          </a:xfrm>
          <a:prstGeom prst="rect">
            <a:avLst/>
          </a:prstGeom>
        </p:spPr>
      </p:pic>
      <p:sp>
        <p:nvSpPr>
          <p:cNvPr id="11" name="CuadroTexto 10">
            <a:extLst>
              <a:ext uri="{FF2B5EF4-FFF2-40B4-BE49-F238E27FC236}">
                <a16:creationId xmlns:a16="http://schemas.microsoft.com/office/drawing/2014/main" id="{D8C0560B-E7C2-5D80-027E-37838F1E13EA}"/>
              </a:ext>
            </a:extLst>
          </p:cNvPr>
          <p:cNvSpPr txBox="1"/>
          <p:nvPr/>
        </p:nvSpPr>
        <p:spPr>
          <a:xfrm>
            <a:off x="4922005" y="167005"/>
            <a:ext cx="3688251" cy="1754326"/>
          </a:xfrm>
          <a:prstGeom prst="rect">
            <a:avLst/>
          </a:prstGeom>
          <a:noFill/>
        </p:spPr>
        <p:txBody>
          <a:bodyPr wrap="square" rtlCol="0">
            <a:spAutoFit/>
          </a:bodyPr>
          <a:lstStyle/>
          <a:p>
            <a:r>
              <a:rPr lang="es-ES" dirty="0"/>
              <a:t>Implemento un sistema de identificación temprana y programas de apoyo(-2,0):</a:t>
            </a:r>
          </a:p>
          <a:p>
            <a:pPr marL="285750" indent="-285750">
              <a:buFontTx/>
              <a:buChar char="-"/>
            </a:pPr>
            <a:r>
              <a:rPr lang="es-ES" dirty="0"/>
              <a:t>Nota baja: riesgo abandono</a:t>
            </a:r>
          </a:p>
          <a:p>
            <a:pPr marL="285750" indent="-285750">
              <a:buFontTx/>
              <a:buChar char="-"/>
            </a:pPr>
            <a:r>
              <a:rPr lang="es-ES" dirty="0"/>
              <a:t>Cercano a cero </a:t>
            </a:r>
            <a:r>
              <a:rPr lang="es-ES" dirty="0" err="1"/>
              <a:t>prob</a:t>
            </a:r>
            <a:r>
              <a:rPr lang="es-ES" dirty="0"/>
              <a:t>. Graduarse.</a:t>
            </a:r>
          </a:p>
          <a:p>
            <a:pPr marL="285750" indent="-285750">
              <a:buFontTx/>
              <a:buChar char="-"/>
            </a:pPr>
            <a:r>
              <a:rPr lang="es-ES" dirty="0"/>
              <a:t>Lejos de 0 menos matriculados.</a:t>
            </a:r>
          </a:p>
        </p:txBody>
      </p:sp>
    </p:spTree>
    <p:extLst>
      <p:ext uri="{BB962C8B-B14F-4D97-AF65-F5344CB8AC3E}">
        <p14:creationId xmlns:p14="http://schemas.microsoft.com/office/powerpoint/2010/main" val="1407491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BA33CA-B301-3DDC-388A-32D4127288FB}"/>
              </a:ext>
            </a:extLst>
          </p:cNvPr>
          <p:cNvSpPr>
            <a:spLocks noGrp="1"/>
          </p:cNvSpPr>
          <p:nvPr>
            <p:ph type="title"/>
          </p:nvPr>
        </p:nvSpPr>
        <p:spPr>
          <a:xfrm>
            <a:off x="4785360" y="0"/>
            <a:ext cx="6096000" cy="883920"/>
          </a:xfrm>
        </p:spPr>
        <p:txBody>
          <a:bodyPr/>
          <a:lstStyle/>
          <a:p>
            <a:r>
              <a:rPr lang="es-ES" dirty="0"/>
              <a:t>Análisis de Nacionalidad:</a:t>
            </a:r>
          </a:p>
        </p:txBody>
      </p:sp>
      <p:sp>
        <p:nvSpPr>
          <p:cNvPr id="5" name="Marcador de contenido 4">
            <a:extLst>
              <a:ext uri="{FF2B5EF4-FFF2-40B4-BE49-F238E27FC236}">
                <a16:creationId xmlns:a16="http://schemas.microsoft.com/office/drawing/2014/main" id="{252E7824-90AE-0F78-BABD-ECBA9608AD2F}"/>
              </a:ext>
            </a:extLst>
          </p:cNvPr>
          <p:cNvSpPr>
            <a:spLocks noGrp="1"/>
          </p:cNvSpPr>
          <p:nvPr>
            <p:ph sz="half" idx="1"/>
          </p:nvPr>
        </p:nvSpPr>
        <p:spPr>
          <a:xfrm>
            <a:off x="0" y="1082038"/>
            <a:ext cx="4160520" cy="5775962"/>
          </a:xfrm>
        </p:spPr>
        <p:txBody>
          <a:bodyPr>
            <a:normAutofit fontScale="85000" lnSpcReduction="10000"/>
          </a:bodyPr>
          <a:lstStyle/>
          <a:p>
            <a:r>
              <a:rPr lang="es-ES" sz="2000" dirty="0"/>
              <a:t>Creo una nueva variable: Descripción Nacionalidad mediante un diccionario, con el código de cada nacionalidad a que país pertenece. </a:t>
            </a:r>
          </a:p>
          <a:p>
            <a:r>
              <a:rPr lang="es-ES" sz="2000" dirty="0" err="1"/>
              <a:t>Ej</a:t>
            </a:r>
            <a:r>
              <a:rPr lang="es-ES" sz="2000" dirty="0"/>
              <a:t>: 1: Portugués.</a:t>
            </a:r>
          </a:p>
          <a:p>
            <a:r>
              <a:rPr lang="es-ES" sz="2000" dirty="0"/>
              <a:t>Los portugueses 4314 tienen un porcentaje alto de abandono 32.20%. También de graduados.</a:t>
            </a:r>
          </a:p>
          <a:p>
            <a:r>
              <a:rPr lang="es-ES" sz="2000" dirty="0"/>
              <a:t>Los mismo con los brasileños 38.</a:t>
            </a:r>
          </a:p>
          <a:p>
            <a:r>
              <a:rPr lang="es-ES" sz="2000" dirty="0"/>
              <a:t>Los de </a:t>
            </a:r>
            <a:r>
              <a:rPr lang="es-ES" sz="2000" dirty="0" err="1"/>
              <a:t>Santonomea</a:t>
            </a:r>
            <a:r>
              <a:rPr lang="es-ES" sz="2000" dirty="0"/>
              <a:t>, 14, alta 35.71% de abandono, pero más alta de graduados 57.14%.</a:t>
            </a:r>
          </a:p>
          <a:p>
            <a:r>
              <a:rPr lang="es-ES" sz="2000" dirty="0"/>
              <a:t>Los de Cabo Verde, 13, tasa de abandono alarmante 50%.</a:t>
            </a:r>
          </a:p>
          <a:p>
            <a:r>
              <a:rPr lang="es-ES" sz="2000" dirty="0"/>
              <a:t>Español, 13, se dividen en partes iguales, mezcla de desafíos.</a:t>
            </a:r>
          </a:p>
          <a:p>
            <a:r>
              <a:rPr lang="es-ES" sz="2000" dirty="0"/>
              <a:t>Guineano, 5, muy alta % 80 de matriculado, pero ninguno ha conseguido graduarse. Abandono 20%.</a:t>
            </a:r>
          </a:p>
          <a:p>
            <a:r>
              <a:rPr lang="es-ES" sz="2000" dirty="0"/>
              <a:t>El resto de las nacionalidades son demasiado pequeñas para sacar conclusiones.</a:t>
            </a:r>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p:txBody>
      </p:sp>
      <p:pic>
        <p:nvPicPr>
          <p:cNvPr id="8" name="Marcador de contenido 7">
            <a:extLst>
              <a:ext uri="{FF2B5EF4-FFF2-40B4-BE49-F238E27FC236}">
                <a16:creationId xmlns:a16="http://schemas.microsoft.com/office/drawing/2014/main" id="{B8D66552-824B-BA54-9707-EF76FC80EA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34627" y="1082040"/>
            <a:ext cx="8157373" cy="5775961"/>
          </a:xfrm>
        </p:spPr>
      </p:pic>
    </p:spTree>
    <p:extLst>
      <p:ext uri="{BB962C8B-B14F-4D97-AF65-F5344CB8AC3E}">
        <p14:creationId xmlns:p14="http://schemas.microsoft.com/office/powerpoint/2010/main" val="817408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E29DA142-BBA6-4E81-B64E-8E9A7390D59F}"/>
              </a:ext>
            </a:extLst>
          </p:cNvPr>
          <p:cNvSpPr>
            <a:spLocks noGrp="1"/>
          </p:cNvSpPr>
          <p:nvPr>
            <p:ph type="body" idx="1"/>
          </p:nvPr>
        </p:nvSpPr>
        <p:spPr>
          <a:xfrm>
            <a:off x="214491" y="613357"/>
            <a:ext cx="5157787" cy="1590208"/>
          </a:xfrm>
        </p:spPr>
        <p:txBody>
          <a:bodyPr>
            <a:normAutofit/>
          </a:bodyPr>
          <a:lstStyle/>
          <a:p>
            <a:r>
              <a:rPr lang="es-ES" dirty="0"/>
              <a:t>Para que se vea si en un país solo hay 1ª muestra los contabilizo. </a:t>
            </a:r>
          </a:p>
          <a:p>
            <a:r>
              <a:rPr lang="es-ES" dirty="0"/>
              <a:t>Gráfico de barras con escala logarítmica</a:t>
            </a:r>
          </a:p>
          <a:p>
            <a:endParaRPr lang="es-ES" dirty="0"/>
          </a:p>
        </p:txBody>
      </p:sp>
      <p:pic>
        <p:nvPicPr>
          <p:cNvPr id="6" name="Marcador de contenido 5">
            <a:extLst>
              <a:ext uri="{FF2B5EF4-FFF2-40B4-BE49-F238E27FC236}">
                <a16:creationId xmlns:a16="http://schemas.microsoft.com/office/drawing/2014/main" id="{5E9A6963-B554-9149-0BAC-3D3BD9257473}"/>
              </a:ext>
            </a:extLst>
          </p:cNvPr>
          <p:cNvPicPr>
            <a:picLocks noGrp="1" noChangeAspect="1"/>
          </p:cNvPicPr>
          <p:nvPr>
            <p:ph sz="half" idx="2"/>
          </p:nvPr>
        </p:nvPicPr>
        <p:blipFill>
          <a:blip r:embed="rId2"/>
          <a:stretch>
            <a:fillRect/>
          </a:stretch>
        </p:blipFill>
        <p:spPr>
          <a:xfrm>
            <a:off x="36692" y="2878173"/>
            <a:ext cx="5686166" cy="3979827"/>
          </a:xfrm>
        </p:spPr>
      </p:pic>
      <p:sp>
        <p:nvSpPr>
          <p:cNvPr id="10" name="Marcador de texto 9">
            <a:extLst>
              <a:ext uri="{FF2B5EF4-FFF2-40B4-BE49-F238E27FC236}">
                <a16:creationId xmlns:a16="http://schemas.microsoft.com/office/drawing/2014/main" id="{03D29685-9A80-4D6B-D165-C323F5C53FB7}"/>
              </a:ext>
            </a:extLst>
          </p:cNvPr>
          <p:cNvSpPr>
            <a:spLocks noGrp="1"/>
          </p:cNvSpPr>
          <p:nvPr>
            <p:ph type="body" sz="quarter" idx="3"/>
          </p:nvPr>
        </p:nvSpPr>
        <p:spPr>
          <a:xfrm>
            <a:off x="6819723" y="849331"/>
            <a:ext cx="5183188" cy="823912"/>
          </a:xfrm>
        </p:spPr>
        <p:txBody>
          <a:bodyPr>
            <a:normAutofit/>
          </a:bodyPr>
          <a:lstStyle/>
          <a:p>
            <a:r>
              <a:rPr lang="es-ES" dirty="0"/>
              <a:t>Sólo las nacionalidades con representación de &gt;=10</a:t>
            </a:r>
          </a:p>
          <a:p>
            <a:endParaRPr lang="es-ES" dirty="0"/>
          </a:p>
        </p:txBody>
      </p:sp>
      <p:sp>
        <p:nvSpPr>
          <p:cNvPr id="4" name="Marcador de contenido 3">
            <a:extLst>
              <a:ext uri="{FF2B5EF4-FFF2-40B4-BE49-F238E27FC236}">
                <a16:creationId xmlns:a16="http://schemas.microsoft.com/office/drawing/2014/main" id="{2519F82C-E2E3-EED6-C52F-2B570353600B}"/>
              </a:ext>
            </a:extLst>
          </p:cNvPr>
          <p:cNvSpPr>
            <a:spLocks noGrp="1"/>
          </p:cNvSpPr>
          <p:nvPr>
            <p:ph sz="quarter" idx="4"/>
          </p:nvPr>
        </p:nvSpPr>
        <p:spPr/>
        <p:txBody>
          <a:bodyPr/>
          <a:lstStyle/>
          <a:p>
            <a:pPr marL="0" indent="0">
              <a:buNone/>
            </a:pPr>
            <a:r>
              <a:rPr lang="es-ES" dirty="0"/>
              <a:t> </a:t>
            </a:r>
          </a:p>
        </p:txBody>
      </p:sp>
      <p:pic>
        <p:nvPicPr>
          <p:cNvPr id="8" name="Imagen 7">
            <a:extLst>
              <a:ext uri="{FF2B5EF4-FFF2-40B4-BE49-F238E27FC236}">
                <a16:creationId xmlns:a16="http://schemas.microsoft.com/office/drawing/2014/main" id="{3718506C-5D18-7A20-4D11-8FB36B6E0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446" y="2505075"/>
            <a:ext cx="6251465" cy="4135401"/>
          </a:xfrm>
          <a:prstGeom prst="rect">
            <a:avLst/>
          </a:prstGeom>
        </p:spPr>
      </p:pic>
    </p:spTree>
    <p:extLst>
      <p:ext uri="{BB962C8B-B14F-4D97-AF65-F5344CB8AC3E}">
        <p14:creationId xmlns:p14="http://schemas.microsoft.com/office/powerpoint/2010/main" val="1756501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EEE7BCD-48B7-9892-8ABB-D19F4095A636}"/>
              </a:ext>
            </a:extLst>
          </p:cNvPr>
          <p:cNvSpPr>
            <a:spLocks noGrp="1"/>
          </p:cNvSpPr>
          <p:nvPr>
            <p:ph type="title"/>
          </p:nvPr>
        </p:nvSpPr>
        <p:spPr>
          <a:xfrm>
            <a:off x="839788" y="-56356"/>
            <a:ext cx="10515600" cy="1325563"/>
          </a:xfrm>
        </p:spPr>
        <p:txBody>
          <a:bodyPr/>
          <a:lstStyle/>
          <a:p>
            <a:r>
              <a:rPr lang="es-ES" dirty="0"/>
              <a:t>Analizo Edad en el momento de la inscripción:</a:t>
            </a:r>
          </a:p>
        </p:txBody>
      </p:sp>
      <p:sp>
        <p:nvSpPr>
          <p:cNvPr id="6" name="Marcador de texto 5">
            <a:extLst>
              <a:ext uri="{FF2B5EF4-FFF2-40B4-BE49-F238E27FC236}">
                <a16:creationId xmlns:a16="http://schemas.microsoft.com/office/drawing/2014/main" id="{5B558996-B1D2-6305-7F60-1966C2404722}"/>
              </a:ext>
            </a:extLst>
          </p:cNvPr>
          <p:cNvSpPr>
            <a:spLocks noGrp="1"/>
          </p:cNvSpPr>
          <p:nvPr>
            <p:ph type="body" idx="1"/>
          </p:nvPr>
        </p:nvSpPr>
        <p:spPr>
          <a:xfrm>
            <a:off x="836612" y="1178285"/>
            <a:ext cx="3728785" cy="416571"/>
          </a:xfrm>
        </p:spPr>
        <p:txBody>
          <a:bodyPr>
            <a:normAutofit fontScale="92500" lnSpcReduction="20000"/>
          </a:bodyPr>
          <a:lstStyle/>
          <a:p>
            <a:r>
              <a:rPr lang="es-ES" dirty="0"/>
              <a:t>Gráfico de barras apiladas.</a:t>
            </a:r>
          </a:p>
        </p:txBody>
      </p:sp>
      <p:pic>
        <p:nvPicPr>
          <p:cNvPr id="11" name="Marcador de contenido 10">
            <a:extLst>
              <a:ext uri="{FF2B5EF4-FFF2-40B4-BE49-F238E27FC236}">
                <a16:creationId xmlns:a16="http://schemas.microsoft.com/office/drawing/2014/main" id="{7400B3AD-2EA6-C7F0-244A-781F5FA4D6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1508550"/>
            <a:ext cx="5634832" cy="2802349"/>
          </a:xfrm>
        </p:spPr>
      </p:pic>
      <p:sp>
        <p:nvSpPr>
          <p:cNvPr id="8" name="Marcador de texto 7">
            <a:extLst>
              <a:ext uri="{FF2B5EF4-FFF2-40B4-BE49-F238E27FC236}">
                <a16:creationId xmlns:a16="http://schemas.microsoft.com/office/drawing/2014/main" id="{A3A66991-8164-0394-E409-A25B748A263D}"/>
              </a:ext>
            </a:extLst>
          </p:cNvPr>
          <p:cNvSpPr>
            <a:spLocks noGrp="1"/>
          </p:cNvSpPr>
          <p:nvPr>
            <p:ph type="body" sz="quarter" idx="3"/>
          </p:nvPr>
        </p:nvSpPr>
        <p:spPr>
          <a:xfrm>
            <a:off x="6685859" y="1096594"/>
            <a:ext cx="5183188" cy="823912"/>
          </a:xfrm>
        </p:spPr>
        <p:txBody>
          <a:bodyPr>
            <a:normAutofit fontScale="92500" lnSpcReduction="20000"/>
          </a:bodyPr>
          <a:lstStyle/>
          <a:p>
            <a:r>
              <a:rPr lang="es-ES" dirty="0"/>
              <a:t>Gráfico de barras con escala logarítmica, para diferenciar el número de muestras.</a:t>
            </a:r>
          </a:p>
        </p:txBody>
      </p:sp>
      <p:pic>
        <p:nvPicPr>
          <p:cNvPr id="13" name="Marcador de contenido 12">
            <a:extLst>
              <a:ext uri="{FF2B5EF4-FFF2-40B4-BE49-F238E27FC236}">
                <a16:creationId xmlns:a16="http://schemas.microsoft.com/office/drawing/2014/main" id="{FBE7E7DD-219E-DA7C-3D53-C18FDD567A07}"/>
              </a:ext>
            </a:extLst>
          </p:cNvPr>
          <p:cNvPicPr>
            <a:picLocks noGrp="1" noChangeAspect="1"/>
          </p:cNvPicPr>
          <p:nvPr>
            <p:ph sz="quarter" idx="4"/>
          </p:nvPr>
        </p:nvPicPr>
        <p:blipFill>
          <a:blip r:embed="rId3"/>
          <a:stretch>
            <a:fillRect/>
          </a:stretch>
        </p:blipFill>
        <p:spPr>
          <a:xfrm>
            <a:off x="5883965" y="2973150"/>
            <a:ext cx="6231835" cy="3884850"/>
          </a:xfrm>
        </p:spPr>
      </p:pic>
      <p:sp>
        <p:nvSpPr>
          <p:cNvPr id="4" name="CuadroTexto 3">
            <a:extLst>
              <a:ext uri="{FF2B5EF4-FFF2-40B4-BE49-F238E27FC236}">
                <a16:creationId xmlns:a16="http://schemas.microsoft.com/office/drawing/2014/main" id="{1B978F3E-569B-F354-F4A9-3B7BE8ECF59F}"/>
              </a:ext>
            </a:extLst>
          </p:cNvPr>
          <p:cNvSpPr txBox="1"/>
          <p:nvPr/>
        </p:nvSpPr>
        <p:spPr>
          <a:xfrm>
            <a:off x="76201" y="4254750"/>
            <a:ext cx="5558632" cy="3139321"/>
          </a:xfrm>
          <a:prstGeom prst="rect">
            <a:avLst/>
          </a:prstGeom>
          <a:noFill/>
        </p:spPr>
        <p:txBody>
          <a:bodyPr wrap="square" rtlCol="0">
            <a:spAutoFit/>
          </a:bodyPr>
          <a:lstStyle/>
          <a:p>
            <a:pPr marL="285750" indent="-285750">
              <a:buFont typeface="Arial" panose="020B0604020202020204" pitchFamily="34" charset="0"/>
              <a:buChar char="•"/>
            </a:pPr>
            <a:r>
              <a:rPr lang="es-ES" dirty="0"/>
              <a:t>Alrededor de los 20 está el pico de inscripción. Cuantos más años menos inscritos. A partir de 25 disminuye y &lt;30 mínimas.</a:t>
            </a:r>
          </a:p>
          <a:p>
            <a:pPr marL="285750" indent="-285750">
              <a:buFont typeface="Arial" panose="020B0604020202020204" pitchFamily="34" charset="0"/>
              <a:buChar char="•"/>
            </a:pPr>
            <a:r>
              <a:rPr lang="es-ES" dirty="0"/>
              <a:t>Los mayores % de abandono están18-21 años. Cuanto mayor, menos abandono &gt;30.</a:t>
            </a:r>
          </a:p>
          <a:p>
            <a:pPr marL="285750" indent="-285750">
              <a:buFont typeface="Arial" panose="020B0604020202020204" pitchFamily="34" charset="0"/>
              <a:buChar char="•"/>
            </a:pPr>
            <a:r>
              <a:rPr lang="es-ES" dirty="0"/>
              <a:t>Los graduados parecidos a los matriculados. Después de los 23 pocos graduados, puede porque vayan con calma. El pico de graduados alrededor de 20.</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261654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153E1-A357-C7F4-0303-169E406EFAEF}"/>
              </a:ext>
            </a:extLst>
          </p:cNvPr>
          <p:cNvSpPr>
            <a:spLocks noGrp="1"/>
          </p:cNvSpPr>
          <p:nvPr>
            <p:ph type="title"/>
          </p:nvPr>
        </p:nvSpPr>
        <p:spPr/>
        <p:txBody>
          <a:bodyPr/>
          <a:lstStyle/>
          <a:p>
            <a:r>
              <a:rPr lang="es-ES" dirty="0"/>
              <a:t>Analizo la variable: Necesidades educativas especiales:</a:t>
            </a:r>
          </a:p>
        </p:txBody>
      </p:sp>
      <p:pic>
        <p:nvPicPr>
          <p:cNvPr id="7" name="Marcador de contenido 6">
            <a:extLst>
              <a:ext uri="{FF2B5EF4-FFF2-40B4-BE49-F238E27FC236}">
                <a16:creationId xmlns:a16="http://schemas.microsoft.com/office/drawing/2014/main" id="{FE6879C5-8BF1-4EA3-756F-1CEADE41E51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379411"/>
            <a:ext cx="5181600" cy="3243765"/>
          </a:xfrm>
        </p:spPr>
      </p:pic>
      <p:sp>
        <p:nvSpPr>
          <p:cNvPr id="5" name="Marcador de contenido 4">
            <a:extLst>
              <a:ext uri="{FF2B5EF4-FFF2-40B4-BE49-F238E27FC236}">
                <a16:creationId xmlns:a16="http://schemas.microsoft.com/office/drawing/2014/main" id="{5FED4BFC-3AF8-039D-614E-B016E842732D}"/>
              </a:ext>
            </a:extLst>
          </p:cNvPr>
          <p:cNvSpPr>
            <a:spLocks noGrp="1"/>
          </p:cNvSpPr>
          <p:nvPr>
            <p:ph sz="half" idx="2"/>
          </p:nvPr>
        </p:nvSpPr>
        <p:spPr/>
        <p:txBody>
          <a:bodyPr>
            <a:normAutofit/>
          </a:bodyPr>
          <a:lstStyle/>
          <a:p>
            <a:r>
              <a:rPr lang="es-ES" dirty="0"/>
              <a:t>Blanco          1     |    2       |   3</a:t>
            </a:r>
          </a:p>
          <a:p>
            <a:r>
              <a:rPr lang="es-ES" dirty="0"/>
              <a:t>Necesidades educativas especiales                 </a:t>
            </a:r>
          </a:p>
          <a:p>
            <a:r>
              <a:rPr lang="es-ES" dirty="0"/>
              <a:t>0                  1395  |  776  |  2170</a:t>
            </a:r>
          </a:p>
          <a:p>
            <a:r>
              <a:rPr lang="es-ES" dirty="0"/>
              <a:t>1                     17    |  11     |    23</a:t>
            </a:r>
          </a:p>
          <a:p>
            <a:pPr lvl="1"/>
            <a:r>
              <a:rPr lang="es-ES" dirty="0"/>
              <a:t>Más graduados que abandonos.</a:t>
            </a:r>
          </a:p>
          <a:p>
            <a:r>
              <a:rPr lang="es-ES" dirty="0"/>
              <a:t>Poca representatividad.</a:t>
            </a:r>
          </a:p>
        </p:txBody>
      </p:sp>
    </p:spTree>
    <p:extLst>
      <p:ext uri="{BB962C8B-B14F-4D97-AF65-F5344CB8AC3E}">
        <p14:creationId xmlns:p14="http://schemas.microsoft.com/office/powerpoint/2010/main" val="1876022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FA4A42-8501-2EBB-26FA-8C418EF4FEBE}"/>
              </a:ext>
            </a:extLst>
          </p:cNvPr>
          <p:cNvSpPr>
            <a:spLocks noGrp="1"/>
          </p:cNvSpPr>
          <p:nvPr>
            <p:ph type="title"/>
          </p:nvPr>
        </p:nvSpPr>
        <p:spPr/>
        <p:txBody>
          <a:bodyPr/>
          <a:lstStyle/>
          <a:p>
            <a:r>
              <a:rPr lang="es-ES" dirty="0"/>
              <a:t>Datos</a:t>
            </a:r>
          </a:p>
        </p:txBody>
      </p:sp>
      <p:sp>
        <p:nvSpPr>
          <p:cNvPr id="3" name="Marcador de contenido 2">
            <a:extLst>
              <a:ext uri="{FF2B5EF4-FFF2-40B4-BE49-F238E27FC236}">
                <a16:creationId xmlns:a16="http://schemas.microsoft.com/office/drawing/2014/main" id="{2BAD97BB-F022-0765-2327-269858C3D2BC}"/>
              </a:ext>
            </a:extLst>
          </p:cNvPr>
          <p:cNvSpPr>
            <a:spLocks noGrp="1"/>
          </p:cNvSpPr>
          <p:nvPr>
            <p:ph idx="1"/>
          </p:nvPr>
        </p:nvSpPr>
        <p:spPr/>
        <p:txBody>
          <a:bodyPr>
            <a:normAutofit fontScale="92500" lnSpcReduction="10000"/>
          </a:bodyPr>
          <a:lstStyle/>
          <a:p>
            <a:r>
              <a:rPr lang="es-ES" sz="2800" dirty="0"/>
              <a:t>Este conjunto de datos fue creado a partir de una institución de educación superior (adquirido de varias bases de datos inconexas) relacionado con estudiantes matriculados en diferentes carreras de grado, como agronomía, diseño, educación, enfermería, periodismo, administración, servicio social y tecnologías. </a:t>
            </a:r>
          </a:p>
          <a:p>
            <a:r>
              <a:rPr lang="es-ES" sz="2800" dirty="0"/>
              <a:t>El conjunto de datos incluye información conocida en el momento de la inscripción de los estudiantes (trayectoria académica, demografía y factores socioeconómicos) y el rendimiento académico de los estudiantes al final del primer y segundo semestre.</a:t>
            </a:r>
          </a:p>
          <a:p>
            <a:r>
              <a:rPr lang="es-ES" sz="2800" dirty="0"/>
              <a:t>Blanco: El problema se formula como una tarea de clasificación de tres categorías (deserción, matriculado y graduado) al final de la duración normal del curso.</a:t>
            </a:r>
            <a:endParaRPr lang="es-ES" dirty="0"/>
          </a:p>
        </p:txBody>
      </p:sp>
    </p:spTree>
    <p:extLst>
      <p:ext uri="{BB962C8B-B14F-4D97-AF65-F5344CB8AC3E}">
        <p14:creationId xmlns:p14="http://schemas.microsoft.com/office/powerpoint/2010/main" val="3531510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7CACCA-0EBF-8ADC-8D7D-ABB45E385F2D}"/>
              </a:ext>
            </a:extLst>
          </p:cNvPr>
          <p:cNvSpPr>
            <a:spLocks noGrp="1"/>
          </p:cNvSpPr>
          <p:nvPr>
            <p:ph type="title"/>
          </p:nvPr>
        </p:nvSpPr>
        <p:spPr>
          <a:xfrm>
            <a:off x="278297" y="365125"/>
            <a:ext cx="11688416" cy="1325563"/>
          </a:xfrm>
        </p:spPr>
        <p:txBody>
          <a:bodyPr>
            <a:normAutofit/>
          </a:bodyPr>
          <a:lstStyle/>
          <a:p>
            <a:r>
              <a:rPr lang="es-ES" dirty="0"/>
              <a:t>Analizo: 1º semestre(matriculado), (aprobado) y 2º semestre(matriculado), (aprobado)</a:t>
            </a:r>
          </a:p>
        </p:txBody>
      </p:sp>
      <p:pic>
        <p:nvPicPr>
          <p:cNvPr id="6" name="Marcador de contenido 5">
            <a:extLst>
              <a:ext uri="{FF2B5EF4-FFF2-40B4-BE49-F238E27FC236}">
                <a16:creationId xmlns:a16="http://schemas.microsoft.com/office/drawing/2014/main" id="{7E3D0E06-D092-1BFD-E82C-45FDC6CD5BB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67166" y="2584174"/>
            <a:ext cx="5824834" cy="3967362"/>
          </a:xfrm>
        </p:spPr>
      </p:pic>
      <p:pic>
        <p:nvPicPr>
          <p:cNvPr id="8" name="Marcador de contenido 7">
            <a:extLst>
              <a:ext uri="{FF2B5EF4-FFF2-40B4-BE49-F238E27FC236}">
                <a16:creationId xmlns:a16="http://schemas.microsoft.com/office/drawing/2014/main" id="{7B99C616-7E3E-9475-EFEC-7C6E531E192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97671" y="2501331"/>
            <a:ext cx="5824834" cy="4133047"/>
          </a:xfrm>
        </p:spPr>
      </p:pic>
    </p:spTree>
    <p:extLst>
      <p:ext uri="{BB962C8B-B14F-4D97-AF65-F5344CB8AC3E}">
        <p14:creationId xmlns:p14="http://schemas.microsoft.com/office/powerpoint/2010/main" val="2109575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A5EF5-0980-BA31-EEE6-73A8B882AE5A}"/>
              </a:ext>
            </a:extLst>
          </p:cNvPr>
          <p:cNvSpPr>
            <a:spLocks noGrp="1"/>
          </p:cNvSpPr>
          <p:nvPr>
            <p:ph type="title"/>
          </p:nvPr>
        </p:nvSpPr>
        <p:spPr>
          <a:xfrm>
            <a:off x="838200" y="167123"/>
            <a:ext cx="10515600" cy="1325563"/>
          </a:xfrm>
        </p:spPr>
        <p:txBody>
          <a:bodyPr/>
          <a:lstStyle/>
          <a:p>
            <a:r>
              <a:rPr lang="es-ES" dirty="0"/>
              <a:t>Analizo la variable Curso con el gráfico de barras apiladas en distribución logarítmica:</a:t>
            </a:r>
          </a:p>
        </p:txBody>
      </p:sp>
      <p:sp>
        <p:nvSpPr>
          <p:cNvPr id="3" name="Marcador de contenido 2">
            <a:extLst>
              <a:ext uri="{FF2B5EF4-FFF2-40B4-BE49-F238E27FC236}">
                <a16:creationId xmlns:a16="http://schemas.microsoft.com/office/drawing/2014/main" id="{A477F7FE-D46B-A4A4-A135-EB7EC15AE7DC}"/>
              </a:ext>
            </a:extLst>
          </p:cNvPr>
          <p:cNvSpPr>
            <a:spLocks noGrp="1"/>
          </p:cNvSpPr>
          <p:nvPr>
            <p:ph sz="half" idx="1"/>
          </p:nvPr>
        </p:nvSpPr>
        <p:spPr>
          <a:xfrm>
            <a:off x="228600" y="1825625"/>
            <a:ext cx="5546024" cy="4351338"/>
          </a:xfrm>
        </p:spPr>
        <p:txBody>
          <a:bodyPr>
            <a:normAutofit/>
          </a:bodyPr>
          <a:lstStyle/>
          <a:p>
            <a:r>
              <a:rPr lang="es-ES" sz="2000" dirty="0"/>
              <a:t>Primero creo ‘Descripción Curso’ que tiene los nombres de las carreras de cada código.</a:t>
            </a:r>
          </a:p>
          <a:p>
            <a:r>
              <a:rPr lang="es-ES" sz="2000" dirty="0"/>
              <a:t>También </a:t>
            </a:r>
            <a:r>
              <a:rPr lang="es-ES" sz="2000" dirty="0" err="1"/>
              <a:t>curso_counts</a:t>
            </a:r>
            <a:r>
              <a:rPr lang="es-ES" sz="2000" dirty="0"/>
              <a:t>, con el nombre y cuantos alumnos hay. </a:t>
            </a:r>
            <a:r>
              <a:rPr lang="es-ES" sz="2000" dirty="0" err="1"/>
              <a:t>Ej</a:t>
            </a:r>
            <a:r>
              <a:rPr lang="es-ES" sz="2000" dirty="0"/>
              <a:t>: Enfermería 762.</a:t>
            </a:r>
          </a:p>
          <a:p>
            <a:pPr>
              <a:buFontTx/>
              <a:buChar char="-"/>
            </a:pPr>
            <a:r>
              <a:rPr lang="es-ES" sz="2000" dirty="0"/>
              <a:t>Diseño de Comunicación, Gestión de Publicidad y Marketing muestran altos niveles de abandono.</a:t>
            </a:r>
          </a:p>
          <a:p>
            <a:pPr>
              <a:buFontTx/>
              <a:buChar char="-"/>
            </a:pPr>
            <a:r>
              <a:rPr lang="es-ES" sz="2000" dirty="0"/>
              <a:t>Agronomía y </a:t>
            </a:r>
            <a:r>
              <a:rPr lang="es-ES" sz="2000" dirty="0" err="1"/>
              <a:t>Equinocultura</a:t>
            </a:r>
            <a:r>
              <a:rPr lang="es-ES" sz="2000" dirty="0"/>
              <a:t> menor tasa de abandono.</a:t>
            </a:r>
          </a:p>
          <a:p>
            <a:pPr>
              <a:buFontTx/>
              <a:buChar char="-"/>
            </a:pPr>
            <a:r>
              <a:rPr lang="es-ES" sz="2000" dirty="0"/>
              <a:t>Higiene Bucal y Turismo número bajo de graduados y de matriculados.</a:t>
            </a:r>
          </a:p>
        </p:txBody>
      </p:sp>
      <p:pic>
        <p:nvPicPr>
          <p:cNvPr id="6" name="Imagen 5">
            <a:extLst>
              <a:ext uri="{FF2B5EF4-FFF2-40B4-BE49-F238E27FC236}">
                <a16:creationId xmlns:a16="http://schemas.microsoft.com/office/drawing/2014/main" id="{BA088F9B-5AE9-CF34-E2FA-2B9F2CABDCAB}"/>
              </a:ext>
            </a:extLst>
          </p:cNvPr>
          <p:cNvPicPr>
            <a:picLocks noChangeAspect="1"/>
          </p:cNvPicPr>
          <p:nvPr/>
        </p:nvPicPr>
        <p:blipFill>
          <a:blip r:embed="rId2"/>
          <a:stretch>
            <a:fillRect/>
          </a:stretch>
        </p:blipFill>
        <p:spPr>
          <a:xfrm>
            <a:off x="5573692" y="1615440"/>
            <a:ext cx="6618308" cy="5242560"/>
          </a:xfrm>
          <a:prstGeom prst="rect">
            <a:avLst/>
          </a:prstGeom>
        </p:spPr>
      </p:pic>
    </p:spTree>
    <p:extLst>
      <p:ext uri="{BB962C8B-B14F-4D97-AF65-F5344CB8AC3E}">
        <p14:creationId xmlns:p14="http://schemas.microsoft.com/office/powerpoint/2010/main" val="166018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38270E-5E55-59B8-E35C-9BF48EAD36D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2F78028-DEE8-0F65-B499-CC624B246501}"/>
              </a:ext>
            </a:extLst>
          </p:cNvPr>
          <p:cNvSpPr>
            <a:spLocks noGrp="1"/>
          </p:cNvSpPr>
          <p:nvPr>
            <p:ph sz="half" idx="1"/>
          </p:nvPr>
        </p:nvSpPr>
        <p:spPr/>
        <p:txBody>
          <a:bodyPr/>
          <a:lstStyle/>
          <a:p>
            <a:endParaRPr lang="es-ES"/>
          </a:p>
        </p:txBody>
      </p:sp>
      <p:sp>
        <p:nvSpPr>
          <p:cNvPr id="4" name="Marcador de contenido 3">
            <a:extLst>
              <a:ext uri="{FF2B5EF4-FFF2-40B4-BE49-F238E27FC236}">
                <a16:creationId xmlns:a16="http://schemas.microsoft.com/office/drawing/2014/main" id="{33AA06DA-056B-5E19-EFA6-71F3328BFEBC}"/>
              </a:ext>
            </a:extLst>
          </p:cNvPr>
          <p:cNvSpPr>
            <a:spLocks noGrp="1"/>
          </p:cNvSpPr>
          <p:nvPr>
            <p:ph sz="half" idx="2"/>
          </p:nvPr>
        </p:nvSpPr>
        <p:spPr/>
        <p:txBody>
          <a:bodyPr/>
          <a:lstStyle/>
          <a:p>
            <a:endParaRPr lang="es-ES"/>
          </a:p>
        </p:txBody>
      </p:sp>
      <p:pic>
        <p:nvPicPr>
          <p:cNvPr id="6" name="Imagen 5">
            <a:extLst>
              <a:ext uri="{FF2B5EF4-FFF2-40B4-BE49-F238E27FC236}">
                <a16:creationId xmlns:a16="http://schemas.microsoft.com/office/drawing/2014/main" id="{96857AAB-01B0-1E33-8723-44107C25D068}"/>
              </a:ext>
            </a:extLst>
          </p:cNvPr>
          <p:cNvPicPr>
            <a:picLocks noChangeAspect="1"/>
          </p:cNvPicPr>
          <p:nvPr/>
        </p:nvPicPr>
        <p:blipFill>
          <a:blip r:embed="rId2"/>
          <a:stretch>
            <a:fillRect/>
          </a:stretch>
        </p:blipFill>
        <p:spPr>
          <a:xfrm>
            <a:off x="523875" y="647700"/>
            <a:ext cx="11144250" cy="5562600"/>
          </a:xfrm>
          <a:prstGeom prst="rect">
            <a:avLst/>
          </a:prstGeom>
        </p:spPr>
      </p:pic>
      <p:sp>
        <p:nvSpPr>
          <p:cNvPr id="5" name="CuadroTexto 4">
            <a:extLst>
              <a:ext uri="{FF2B5EF4-FFF2-40B4-BE49-F238E27FC236}">
                <a16:creationId xmlns:a16="http://schemas.microsoft.com/office/drawing/2014/main" id="{8B401D18-52FD-C928-936C-F81BA48C7C85}"/>
              </a:ext>
            </a:extLst>
          </p:cNvPr>
          <p:cNvSpPr txBox="1"/>
          <p:nvPr/>
        </p:nvSpPr>
        <p:spPr>
          <a:xfrm>
            <a:off x="7835462" y="4855779"/>
            <a:ext cx="3985063" cy="2031325"/>
          </a:xfrm>
          <a:prstGeom prst="rect">
            <a:avLst/>
          </a:prstGeom>
          <a:noFill/>
        </p:spPr>
        <p:txBody>
          <a:bodyPr wrap="square" rtlCol="0">
            <a:spAutoFit/>
          </a:bodyPr>
          <a:lstStyle/>
          <a:p>
            <a:pPr marL="285750" indent="-285750">
              <a:buFont typeface="Arial" panose="020B0604020202020204" pitchFamily="34" charset="0"/>
              <a:buChar char="•"/>
            </a:pPr>
            <a:r>
              <a:rPr lang="es-ES" dirty="0"/>
              <a:t>Cursos con mayor abandono: Agronomía y Educación Básica.</a:t>
            </a:r>
          </a:p>
          <a:p>
            <a:pPr marL="285750" indent="-285750">
              <a:buFont typeface="Arial" panose="020B0604020202020204" pitchFamily="34" charset="0"/>
              <a:buChar char="•"/>
            </a:pPr>
            <a:r>
              <a:rPr lang="es-ES" dirty="0"/>
              <a:t>Mayor graduación: Enfermería</a:t>
            </a:r>
          </a:p>
          <a:p>
            <a:pPr marL="285750" indent="-285750">
              <a:buFont typeface="Arial" panose="020B0604020202020204" pitchFamily="34" charset="0"/>
              <a:buChar char="•"/>
            </a:pPr>
            <a:r>
              <a:rPr lang="es-ES" dirty="0"/>
              <a:t>Cursos como Tecnologías de Producción de Biocombustibles y Turismo tienen menos registros en comparación. pocas</a:t>
            </a:r>
          </a:p>
        </p:txBody>
      </p:sp>
    </p:spTree>
    <p:extLst>
      <p:ext uri="{BB962C8B-B14F-4D97-AF65-F5344CB8AC3E}">
        <p14:creationId xmlns:p14="http://schemas.microsoft.com/office/powerpoint/2010/main" val="1694502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245C0-08F9-7CB3-0D0D-E737EC1A85A3}"/>
              </a:ext>
            </a:extLst>
          </p:cNvPr>
          <p:cNvSpPr>
            <a:spLocks noGrp="1"/>
          </p:cNvSpPr>
          <p:nvPr>
            <p:ph type="title"/>
          </p:nvPr>
        </p:nvSpPr>
        <p:spPr/>
        <p:txBody>
          <a:bodyPr/>
          <a:lstStyle/>
          <a:p>
            <a:r>
              <a:rPr lang="es-ES" dirty="0"/>
              <a:t>Entrenamientos del modelo:</a:t>
            </a:r>
          </a:p>
        </p:txBody>
      </p:sp>
      <p:sp>
        <p:nvSpPr>
          <p:cNvPr id="3" name="Marcador de contenido 2">
            <a:extLst>
              <a:ext uri="{FF2B5EF4-FFF2-40B4-BE49-F238E27FC236}">
                <a16:creationId xmlns:a16="http://schemas.microsoft.com/office/drawing/2014/main" id="{FAFE4DD0-EB11-0794-F7A2-8941CC496783}"/>
              </a:ext>
            </a:extLst>
          </p:cNvPr>
          <p:cNvSpPr>
            <a:spLocks noGrp="1"/>
          </p:cNvSpPr>
          <p:nvPr>
            <p:ph idx="1"/>
          </p:nvPr>
        </p:nvSpPr>
        <p:spPr/>
        <p:txBody>
          <a:bodyPr/>
          <a:lstStyle/>
          <a:p>
            <a:pPr marL="514350" indent="-514350">
              <a:buAutoNum type="arabicParenR"/>
            </a:pPr>
            <a:r>
              <a:rPr lang="es-ES" dirty="0"/>
              <a:t>Entrenamiento con </a:t>
            </a:r>
            <a:r>
              <a:rPr lang="es-ES" dirty="0" err="1"/>
              <a:t>Random</a:t>
            </a:r>
            <a:r>
              <a:rPr lang="es-ES" dirty="0"/>
              <a:t> Forest.</a:t>
            </a:r>
          </a:p>
          <a:p>
            <a:pPr marL="514350" indent="-514350">
              <a:buAutoNum type="arabicParenR"/>
            </a:pPr>
            <a:r>
              <a:rPr lang="es-ES" dirty="0"/>
              <a:t>Tras eliminar variables Pipeline de Preprocesamiento.</a:t>
            </a:r>
          </a:p>
          <a:p>
            <a:pPr marL="514350" indent="-514350">
              <a:buAutoNum type="arabicParenR"/>
            </a:pPr>
            <a:r>
              <a:rPr lang="es-ES" dirty="0"/>
              <a:t>Optimización de </a:t>
            </a:r>
            <a:r>
              <a:rPr lang="es-ES" dirty="0" err="1"/>
              <a:t>Hiperparámetros</a:t>
            </a:r>
            <a:r>
              <a:rPr lang="es-ES" dirty="0"/>
              <a:t> con </a:t>
            </a:r>
            <a:r>
              <a:rPr lang="es-ES" dirty="0" err="1"/>
              <a:t>Grid</a:t>
            </a:r>
            <a:r>
              <a:rPr lang="es-ES" dirty="0"/>
              <a:t> </a:t>
            </a:r>
            <a:r>
              <a:rPr lang="es-ES" dirty="0" err="1"/>
              <a:t>Search</a:t>
            </a:r>
            <a:r>
              <a:rPr lang="es-ES" dirty="0"/>
              <a:t>.</a:t>
            </a:r>
          </a:p>
          <a:p>
            <a:pPr marL="514350" indent="-514350">
              <a:buAutoNum type="arabicParenR"/>
            </a:pPr>
            <a:r>
              <a:rPr lang="es-ES" dirty="0"/>
              <a:t>Manejo de desbalance de Clases con SMOTE.</a:t>
            </a:r>
          </a:p>
          <a:p>
            <a:pPr marL="0" indent="0">
              <a:buNone/>
            </a:pPr>
            <a:r>
              <a:rPr lang="es-ES" dirty="0"/>
              <a:t>Tras cada una de estas evalúo el modelo entrenado con:</a:t>
            </a:r>
          </a:p>
          <a:p>
            <a:pPr lvl="1"/>
            <a:r>
              <a:rPr lang="es-ES" dirty="0"/>
              <a:t>La matriz de confusión.</a:t>
            </a:r>
          </a:p>
          <a:p>
            <a:pPr lvl="1"/>
            <a:r>
              <a:rPr lang="es-ES" dirty="0"/>
              <a:t>Reporte de clasificación.</a:t>
            </a:r>
          </a:p>
          <a:p>
            <a:pPr lvl="1"/>
            <a:r>
              <a:rPr lang="es-ES" dirty="0"/>
              <a:t>Curva ROC.</a:t>
            </a:r>
          </a:p>
          <a:p>
            <a:pPr lvl="1"/>
            <a:endParaRPr lang="es-ES" dirty="0"/>
          </a:p>
          <a:p>
            <a:endParaRPr lang="es-ES" dirty="0"/>
          </a:p>
        </p:txBody>
      </p:sp>
    </p:spTree>
    <p:extLst>
      <p:ext uri="{BB962C8B-B14F-4D97-AF65-F5344CB8AC3E}">
        <p14:creationId xmlns:p14="http://schemas.microsoft.com/office/powerpoint/2010/main" val="1322977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930673-0625-D2BF-518F-1F3EADD3FD2E}"/>
              </a:ext>
            </a:extLst>
          </p:cNvPr>
          <p:cNvSpPr>
            <a:spLocks noGrp="1"/>
          </p:cNvSpPr>
          <p:nvPr>
            <p:ph type="title"/>
          </p:nvPr>
        </p:nvSpPr>
        <p:spPr>
          <a:xfrm>
            <a:off x="1203959" y="396242"/>
            <a:ext cx="10515600" cy="457200"/>
          </a:xfrm>
        </p:spPr>
        <p:txBody>
          <a:bodyPr>
            <a:normAutofit fontScale="90000"/>
          </a:bodyPr>
          <a:lstStyle/>
          <a:p>
            <a:r>
              <a:rPr lang="es-ES" dirty="0"/>
              <a:t>1º. Entrenamiento con </a:t>
            </a:r>
            <a:r>
              <a:rPr lang="es-ES" dirty="0" err="1"/>
              <a:t>Random</a:t>
            </a:r>
            <a:r>
              <a:rPr lang="es-ES" dirty="0"/>
              <a:t> Forest.</a:t>
            </a:r>
            <a:br>
              <a:rPr lang="es-ES" dirty="0"/>
            </a:br>
            <a:endParaRPr lang="es-ES" dirty="0"/>
          </a:p>
        </p:txBody>
      </p:sp>
      <p:sp>
        <p:nvSpPr>
          <p:cNvPr id="6" name="Marcador de contenido 5">
            <a:extLst>
              <a:ext uri="{FF2B5EF4-FFF2-40B4-BE49-F238E27FC236}">
                <a16:creationId xmlns:a16="http://schemas.microsoft.com/office/drawing/2014/main" id="{5462E74E-3EB5-2D4D-50D4-7B458D60016B}"/>
              </a:ext>
            </a:extLst>
          </p:cNvPr>
          <p:cNvSpPr>
            <a:spLocks noGrp="1"/>
          </p:cNvSpPr>
          <p:nvPr>
            <p:ph idx="1"/>
          </p:nvPr>
        </p:nvSpPr>
        <p:spPr>
          <a:xfrm>
            <a:off x="358140" y="601981"/>
            <a:ext cx="11475720" cy="4777739"/>
          </a:xfrm>
        </p:spPr>
        <p:txBody>
          <a:bodyPr>
            <a:normAutofit/>
          </a:bodyPr>
          <a:lstStyle/>
          <a:p>
            <a:pPr>
              <a:lnSpc>
                <a:spcPct val="120000"/>
              </a:lnSpc>
              <a:spcBef>
                <a:spcPts val="600"/>
              </a:spcBef>
            </a:pPr>
            <a:r>
              <a:rPr lang="es-ES" sz="2400" dirty="0"/>
              <a:t>Importo las librerías.</a:t>
            </a:r>
          </a:p>
          <a:p>
            <a:pPr>
              <a:lnSpc>
                <a:spcPct val="120000"/>
              </a:lnSpc>
              <a:spcBef>
                <a:spcPts val="600"/>
              </a:spcBef>
            </a:pPr>
            <a:r>
              <a:rPr lang="es-ES" sz="2400" dirty="0"/>
              <a:t>Divido las variables en: x= todas las variables menos Blanco (variables predictoras),  e y= Blanco (variable objetivo), lo que quiero predecir.</a:t>
            </a:r>
          </a:p>
          <a:p>
            <a:pPr>
              <a:lnSpc>
                <a:spcPct val="120000"/>
              </a:lnSpc>
              <a:spcBef>
                <a:spcPts val="600"/>
              </a:spcBef>
            </a:pPr>
            <a:r>
              <a:rPr lang="es-ES" sz="2400" dirty="0"/>
              <a:t>Relleno los datos faltantes con la mediana, por ser no normales las va.</a:t>
            </a:r>
          </a:p>
          <a:p>
            <a:pPr>
              <a:lnSpc>
                <a:spcPct val="120000"/>
              </a:lnSpc>
              <a:spcBef>
                <a:spcPts val="600"/>
              </a:spcBef>
            </a:pPr>
            <a:r>
              <a:rPr lang="es-ES" sz="2400" dirty="0"/>
              <a:t>Con </a:t>
            </a:r>
            <a:r>
              <a:rPr lang="es-ES" sz="2400" dirty="0" err="1"/>
              <a:t>fit_transform</a:t>
            </a:r>
            <a:r>
              <a:rPr lang="es-ES" sz="2400" dirty="0"/>
              <a:t>(x) ajusto el preprocesador a los datos y transforma los datos según los pasos definidos en los pipelines: </a:t>
            </a:r>
          </a:p>
          <a:p>
            <a:pPr lvl="1">
              <a:lnSpc>
                <a:spcPct val="120000"/>
              </a:lnSpc>
              <a:spcBef>
                <a:spcPts val="600"/>
              </a:spcBef>
            </a:pPr>
            <a:r>
              <a:rPr lang="es-ES" sz="1800" dirty="0"/>
              <a:t>NUMÉRICAS: </a:t>
            </a:r>
            <a:r>
              <a:rPr lang="es-ES" sz="1800" dirty="0" err="1"/>
              <a:t>null</a:t>
            </a:r>
            <a:r>
              <a:rPr lang="es-ES" sz="1800" dirty="0"/>
              <a:t>-mediana, N(0,1), normalizado.</a:t>
            </a:r>
          </a:p>
          <a:p>
            <a:pPr lvl="1">
              <a:lnSpc>
                <a:spcPct val="120000"/>
              </a:lnSpc>
              <a:spcBef>
                <a:spcPts val="600"/>
              </a:spcBef>
            </a:pPr>
            <a:r>
              <a:rPr lang="es-ES" sz="1800" dirty="0"/>
              <a:t>CATEGÓRICAS: 1º. </a:t>
            </a:r>
            <a:r>
              <a:rPr lang="es-ES" sz="1800" dirty="0" err="1"/>
              <a:t>null</a:t>
            </a:r>
            <a:r>
              <a:rPr lang="es-ES" sz="1800" dirty="0"/>
              <a:t>- </a:t>
            </a:r>
            <a:r>
              <a:rPr lang="es-ES" sz="1800" dirty="0" err="1"/>
              <a:t>missing</a:t>
            </a:r>
            <a:r>
              <a:rPr lang="es-ES" sz="1800" dirty="0"/>
              <a:t>, 2º.dummy(0,1)</a:t>
            </a:r>
            <a:r>
              <a:rPr lang="es-ES" sz="1600" dirty="0"/>
              <a:t>tabla nueva</a:t>
            </a:r>
            <a:endParaRPr lang="es-ES" sz="1100" dirty="0">
              <a:solidFill>
                <a:srgbClr val="FF0000"/>
              </a:solidFill>
            </a:endParaRPr>
          </a:p>
          <a:p>
            <a:pPr>
              <a:lnSpc>
                <a:spcPct val="120000"/>
              </a:lnSpc>
              <a:spcBef>
                <a:spcPts val="600"/>
              </a:spcBef>
            </a:pPr>
            <a:r>
              <a:rPr lang="es-ES" sz="2400" dirty="0"/>
              <a:t>Divido en </a:t>
            </a:r>
            <a:r>
              <a:rPr lang="es-ES" sz="2400" dirty="0" err="1"/>
              <a:t>X_test</a:t>
            </a:r>
            <a:r>
              <a:rPr lang="es-ES" sz="2400" dirty="0"/>
              <a:t>, </a:t>
            </a:r>
            <a:r>
              <a:rPr lang="es-ES" sz="2400" dirty="0" err="1"/>
              <a:t>X_train</a:t>
            </a:r>
            <a:r>
              <a:rPr lang="es-ES" sz="2400" dirty="0"/>
              <a:t>, </a:t>
            </a:r>
            <a:r>
              <a:rPr lang="es-ES" sz="2400" dirty="0" err="1"/>
              <a:t>Y_test</a:t>
            </a:r>
            <a:r>
              <a:rPr lang="es-ES" sz="2400" dirty="0"/>
              <a:t> e </a:t>
            </a:r>
            <a:r>
              <a:rPr lang="es-ES" sz="2400" dirty="0" err="1"/>
              <a:t>Y_train</a:t>
            </a:r>
            <a:r>
              <a:rPr lang="es-ES" sz="2400" dirty="0"/>
              <a:t>, (entrenamiento, prueba)</a:t>
            </a:r>
          </a:p>
          <a:p>
            <a:pPr>
              <a:lnSpc>
                <a:spcPct val="120000"/>
              </a:lnSpc>
              <a:spcBef>
                <a:spcPts val="600"/>
              </a:spcBef>
            </a:pPr>
            <a:r>
              <a:rPr lang="es-ES" sz="2400" dirty="0"/>
              <a:t>Entreno un modelo de </a:t>
            </a:r>
            <a:r>
              <a:rPr lang="es-ES" sz="2400" dirty="0" err="1"/>
              <a:t>Random</a:t>
            </a:r>
            <a:r>
              <a:rPr lang="es-ES" sz="2400" dirty="0"/>
              <a:t> Forest con 100 árboles.</a:t>
            </a:r>
          </a:p>
        </p:txBody>
      </p:sp>
      <p:sp>
        <p:nvSpPr>
          <p:cNvPr id="2" name="Título 4">
            <a:extLst>
              <a:ext uri="{FF2B5EF4-FFF2-40B4-BE49-F238E27FC236}">
                <a16:creationId xmlns:a16="http://schemas.microsoft.com/office/drawing/2014/main" id="{81B4141A-14B1-6EFC-2DE2-5B99D23455EB}"/>
              </a:ext>
            </a:extLst>
          </p:cNvPr>
          <p:cNvSpPr txBox="1">
            <a:spLocks/>
          </p:cNvSpPr>
          <p:nvPr/>
        </p:nvSpPr>
        <p:spPr>
          <a:xfrm>
            <a:off x="228600" y="5501640"/>
            <a:ext cx="11963400" cy="1211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t>	2º. Tras eliminar variables </a:t>
            </a:r>
            <a:r>
              <a:rPr lang="es-ES" sz="3600" dirty="0" err="1"/>
              <a:t>Random</a:t>
            </a:r>
            <a:r>
              <a:rPr lang="es-ES" sz="3600" dirty="0"/>
              <a:t> Forest.</a:t>
            </a:r>
            <a:endParaRPr lang="es-ES" sz="2000" dirty="0"/>
          </a:p>
          <a:p>
            <a:r>
              <a:rPr lang="es-ES" sz="2400" dirty="0"/>
              <a:t>Elimino variables por el </a:t>
            </a:r>
            <a:r>
              <a:rPr lang="es-ES" sz="2400" dirty="0" err="1"/>
              <a:t>correlograma</a:t>
            </a:r>
            <a:r>
              <a:rPr lang="es-ES" sz="2400" dirty="0"/>
              <a:t> y </a:t>
            </a:r>
            <a:r>
              <a:rPr lang="es-ES" sz="2400" dirty="0" err="1"/>
              <a:t>Random</a:t>
            </a:r>
            <a:r>
              <a:rPr lang="es-ES" sz="2400" dirty="0"/>
              <a:t> Forest y repito el mismo entrenamiento anterior.</a:t>
            </a:r>
          </a:p>
        </p:txBody>
      </p:sp>
    </p:spTree>
    <p:extLst>
      <p:ext uri="{BB962C8B-B14F-4D97-AF65-F5344CB8AC3E}">
        <p14:creationId xmlns:p14="http://schemas.microsoft.com/office/powerpoint/2010/main" val="941938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369C9-2927-8077-571D-1D91D451B855}"/>
              </a:ext>
            </a:extLst>
          </p:cNvPr>
          <p:cNvSpPr>
            <a:spLocks noGrp="1"/>
          </p:cNvSpPr>
          <p:nvPr>
            <p:ph type="title"/>
          </p:nvPr>
        </p:nvSpPr>
        <p:spPr>
          <a:xfrm>
            <a:off x="594360" y="365125"/>
            <a:ext cx="11490960" cy="1325563"/>
          </a:xfrm>
        </p:spPr>
        <p:txBody>
          <a:bodyPr>
            <a:normAutofit fontScale="90000"/>
          </a:bodyPr>
          <a:lstStyle/>
          <a:p>
            <a:r>
              <a:rPr lang="es-ES" dirty="0"/>
              <a:t>3º. Optimización de </a:t>
            </a:r>
            <a:r>
              <a:rPr lang="es-ES" dirty="0" err="1"/>
              <a:t>Hiperparámetros</a:t>
            </a:r>
            <a:r>
              <a:rPr lang="es-ES" dirty="0"/>
              <a:t> con </a:t>
            </a:r>
            <a:r>
              <a:rPr lang="es-ES" dirty="0" err="1"/>
              <a:t>Grid</a:t>
            </a:r>
            <a:r>
              <a:rPr lang="es-ES" dirty="0"/>
              <a:t> </a:t>
            </a:r>
            <a:r>
              <a:rPr lang="es-ES" dirty="0" err="1"/>
              <a:t>Search</a:t>
            </a:r>
            <a:r>
              <a:rPr lang="es-ES" dirty="0"/>
              <a:t>.</a:t>
            </a:r>
            <a:br>
              <a:rPr lang="es-ES" dirty="0"/>
            </a:br>
            <a:endParaRPr lang="es-ES" dirty="0"/>
          </a:p>
        </p:txBody>
      </p:sp>
      <p:sp>
        <p:nvSpPr>
          <p:cNvPr id="3" name="Marcador de contenido 2">
            <a:extLst>
              <a:ext uri="{FF2B5EF4-FFF2-40B4-BE49-F238E27FC236}">
                <a16:creationId xmlns:a16="http://schemas.microsoft.com/office/drawing/2014/main" id="{F2FDF3F3-9809-B4D0-644A-468F7ED33C18}"/>
              </a:ext>
            </a:extLst>
          </p:cNvPr>
          <p:cNvSpPr>
            <a:spLocks noGrp="1"/>
          </p:cNvSpPr>
          <p:nvPr>
            <p:ph idx="1"/>
          </p:nvPr>
        </p:nvSpPr>
        <p:spPr>
          <a:xfrm>
            <a:off x="838200" y="1249680"/>
            <a:ext cx="10515600" cy="5608320"/>
          </a:xfrm>
        </p:spPr>
        <p:txBody>
          <a:bodyPr>
            <a:normAutofit/>
          </a:bodyPr>
          <a:lstStyle/>
          <a:p>
            <a:r>
              <a:rPr lang="es-ES" dirty="0"/>
              <a:t>Mejoro el modelo de </a:t>
            </a:r>
            <a:r>
              <a:rPr lang="es-ES" dirty="0" err="1"/>
              <a:t>Random</a:t>
            </a:r>
            <a:r>
              <a:rPr lang="es-ES" dirty="0"/>
              <a:t> Forest optimizándolo con </a:t>
            </a:r>
            <a:r>
              <a:rPr lang="es-ES" dirty="0" err="1"/>
              <a:t>Grid</a:t>
            </a:r>
            <a:r>
              <a:rPr lang="es-ES" dirty="0"/>
              <a:t> </a:t>
            </a:r>
            <a:r>
              <a:rPr lang="es-ES" dirty="0" err="1"/>
              <a:t>Search</a:t>
            </a:r>
            <a:r>
              <a:rPr lang="es-ES" dirty="0"/>
              <a:t>: ‘</a:t>
            </a:r>
            <a:r>
              <a:rPr lang="es-ES" dirty="0" err="1"/>
              <a:t>param_grid</a:t>
            </a:r>
            <a:r>
              <a:rPr lang="es-ES" dirty="0"/>
              <a:t>’ tiene los </a:t>
            </a:r>
            <a:r>
              <a:rPr lang="es-ES" dirty="0" err="1"/>
              <a:t>hiperparámetros</a:t>
            </a:r>
            <a:r>
              <a:rPr lang="es-ES" dirty="0"/>
              <a:t> a explorar con los valores posibles:</a:t>
            </a:r>
          </a:p>
          <a:p>
            <a:pPr lvl="2"/>
            <a:r>
              <a:rPr lang="es-ES" dirty="0" err="1"/>
              <a:t>param_grid</a:t>
            </a:r>
            <a:r>
              <a:rPr lang="es-ES" dirty="0"/>
              <a:t> = {</a:t>
            </a:r>
          </a:p>
          <a:p>
            <a:pPr lvl="2"/>
            <a:r>
              <a:rPr lang="es-ES" dirty="0"/>
              <a:t>    '</a:t>
            </a:r>
            <a:r>
              <a:rPr lang="es-ES" dirty="0" err="1"/>
              <a:t>n_estimators</a:t>
            </a:r>
            <a:r>
              <a:rPr lang="es-ES" dirty="0"/>
              <a:t>': [100, 200, 500], </a:t>
            </a:r>
            <a:r>
              <a:rPr lang="es-ES" sz="1600" dirty="0" err="1"/>
              <a:t>nº</a:t>
            </a:r>
            <a:r>
              <a:rPr lang="es-ES" sz="1600" dirty="0"/>
              <a:t>. arboles</a:t>
            </a:r>
          </a:p>
          <a:p>
            <a:pPr lvl="2"/>
            <a:r>
              <a:rPr lang="es-ES" dirty="0"/>
              <a:t>    '</a:t>
            </a:r>
            <a:r>
              <a:rPr lang="es-ES" dirty="0" err="1"/>
              <a:t>max_features</a:t>
            </a:r>
            <a:r>
              <a:rPr lang="es-ES" dirty="0"/>
              <a:t>': ['auto', '</a:t>
            </a:r>
            <a:r>
              <a:rPr lang="es-ES" dirty="0" err="1"/>
              <a:t>sqrt</a:t>
            </a:r>
            <a:r>
              <a:rPr lang="es-ES" dirty="0"/>
              <a:t>', 'log2’], </a:t>
            </a:r>
            <a:r>
              <a:rPr lang="es-ES" sz="1400" dirty="0"/>
              <a:t>distintas estrategias para seleccionar cuantas características usar</a:t>
            </a:r>
          </a:p>
          <a:p>
            <a:pPr lvl="2"/>
            <a:r>
              <a:rPr lang="es-ES" dirty="0"/>
              <a:t>    '</a:t>
            </a:r>
            <a:r>
              <a:rPr lang="es-ES" dirty="0" err="1"/>
              <a:t>max_depth</a:t>
            </a:r>
            <a:r>
              <a:rPr lang="es-ES" dirty="0"/>
              <a:t>': [4, 5, 6, 7, 8], </a:t>
            </a:r>
            <a:r>
              <a:rPr lang="es-ES" sz="1600" dirty="0"/>
              <a:t>arboles a probar con esas profundidades máx.. Para evitar el sobreajuste.</a:t>
            </a:r>
          </a:p>
          <a:p>
            <a:pPr lvl="2"/>
            <a:r>
              <a:rPr lang="es-ES" dirty="0"/>
              <a:t>    '</a:t>
            </a:r>
            <a:r>
              <a:rPr lang="es-ES" dirty="0" err="1"/>
              <a:t>criterion</a:t>
            </a:r>
            <a:r>
              <a:rPr lang="es-ES" dirty="0"/>
              <a:t>': ['</a:t>
            </a:r>
            <a:r>
              <a:rPr lang="es-ES" dirty="0" err="1"/>
              <a:t>gini</a:t>
            </a:r>
            <a:r>
              <a:rPr lang="es-ES" dirty="0"/>
              <a:t>', '</a:t>
            </a:r>
            <a:r>
              <a:rPr lang="es-ES" dirty="0" err="1"/>
              <a:t>entropy</a:t>
            </a:r>
            <a:r>
              <a:rPr lang="es-ES" dirty="0"/>
              <a:t>’]} </a:t>
            </a:r>
            <a:r>
              <a:rPr lang="es-ES" sz="1600" dirty="0"/>
              <a:t>miden la calidad de una división de árboles(cómo se dividen los nodos de un árbol).</a:t>
            </a:r>
          </a:p>
          <a:p>
            <a:pPr lvl="1"/>
            <a:r>
              <a:rPr lang="es-ES" dirty="0"/>
              <a:t>Entreno el modelo optimizado por </a:t>
            </a:r>
            <a:r>
              <a:rPr lang="es-ES" dirty="0" err="1"/>
              <a:t>hiperparámetros</a:t>
            </a:r>
            <a:r>
              <a:rPr lang="es-ES" dirty="0"/>
              <a:t>: </a:t>
            </a:r>
          </a:p>
          <a:p>
            <a:pPr lvl="2"/>
            <a:r>
              <a:rPr lang="es-ES" dirty="0"/>
              <a:t>Selecciona el que mejor rendimiento da mediante validación cruzada (se dividen en 5, ej.:</a:t>
            </a:r>
          </a:p>
          <a:p>
            <a:pPr lvl="3"/>
            <a:r>
              <a:rPr lang="es-ES" dirty="0"/>
              <a:t>En la primera iteración, se entrena el modelo en las partes 2 a 5 y se prueba en la 1.</a:t>
            </a:r>
          </a:p>
          <a:p>
            <a:pPr lvl="3"/>
            <a:r>
              <a:rPr lang="es-ES" dirty="0"/>
              <a:t>En la segunda, se entrena en las partes 1, 3, 4, 5 y se prueba en la 2. …</a:t>
            </a:r>
          </a:p>
          <a:p>
            <a:pPr lvl="2"/>
            <a:r>
              <a:rPr lang="es-ES" dirty="0"/>
              <a:t>Repito las evaluaciones de las predicciones y del modelo vistas arriba.</a:t>
            </a:r>
          </a:p>
        </p:txBody>
      </p:sp>
    </p:spTree>
    <p:extLst>
      <p:ext uri="{BB962C8B-B14F-4D97-AF65-F5344CB8AC3E}">
        <p14:creationId xmlns:p14="http://schemas.microsoft.com/office/powerpoint/2010/main" val="3874490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8728A-93BB-5525-A5F9-4650624C1833}"/>
              </a:ext>
            </a:extLst>
          </p:cNvPr>
          <p:cNvSpPr>
            <a:spLocks noGrp="1"/>
          </p:cNvSpPr>
          <p:nvPr>
            <p:ph type="title"/>
          </p:nvPr>
        </p:nvSpPr>
        <p:spPr>
          <a:xfrm>
            <a:off x="-106680" y="681037"/>
            <a:ext cx="12192000" cy="522924"/>
          </a:xfrm>
        </p:spPr>
        <p:txBody>
          <a:bodyPr>
            <a:normAutofit fontScale="90000"/>
          </a:bodyPr>
          <a:lstStyle/>
          <a:p>
            <a:pPr algn="ctr"/>
            <a:r>
              <a:rPr lang="es-ES" sz="4000" dirty="0"/>
              <a:t>4º. Entreno con </a:t>
            </a:r>
            <a:r>
              <a:rPr lang="es-ES" sz="4000" dirty="0" err="1"/>
              <a:t>Random</a:t>
            </a:r>
            <a:r>
              <a:rPr lang="es-ES" sz="4000" dirty="0"/>
              <a:t> Forest con SMOTE para el desequilibrio.</a:t>
            </a:r>
            <a:br>
              <a:rPr lang="es-ES" dirty="0"/>
            </a:br>
            <a:endParaRPr lang="es-ES" dirty="0"/>
          </a:p>
        </p:txBody>
      </p:sp>
      <p:sp>
        <p:nvSpPr>
          <p:cNvPr id="3" name="Marcador de contenido 2">
            <a:extLst>
              <a:ext uri="{FF2B5EF4-FFF2-40B4-BE49-F238E27FC236}">
                <a16:creationId xmlns:a16="http://schemas.microsoft.com/office/drawing/2014/main" id="{D3F0E321-F84B-6EC3-B1E1-0265F017A1DC}"/>
              </a:ext>
            </a:extLst>
          </p:cNvPr>
          <p:cNvSpPr>
            <a:spLocks noGrp="1"/>
          </p:cNvSpPr>
          <p:nvPr>
            <p:ph idx="1"/>
          </p:nvPr>
        </p:nvSpPr>
        <p:spPr>
          <a:xfrm>
            <a:off x="838200" y="1632225"/>
            <a:ext cx="10515600" cy="4973002"/>
          </a:xfrm>
        </p:spPr>
        <p:txBody>
          <a:bodyPr/>
          <a:lstStyle/>
          <a:p>
            <a:r>
              <a:rPr lang="es-ES" dirty="0"/>
              <a:t>Uso SMOTE para desbalancear las clases del conjunto.</a:t>
            </a:r>
          </a:p>
          <a:p>
            <a:r>
              <a:rPr lang="es-ES" dirty="0"/>
              <a:t>Entreno y evalúo los modelos:</a:t>
            </a:r>
          </a:p>
          <a:p>
            <a:pPr lvl="1"/>
            <a:r>
              <a:rPr lang="es-ES" dirty="0" err="1"/>
              <a:t>Random</a:t>
            </a:r>
            <a:r>
              <a:rPr lang="es-ES" dirty="0"/>
              <a:t> Forest</a:t>
            </a:r>
          </a:p>
          <a:p>
            <a:pPr lvl="1"/>
            <a:r>
              <a:rPr lang="es-ES" dirty="0" err="1"/>
              <a:t>Logistic</a:t>
            </a:r>
            <a:r>
              <a:rPr lang="es-ES" dirty="0"/>
              <a:t> </a:t>
            </a:r>
            <a:r>
              <a:rPr lang="es-ES" dirty="0" err="1"/>
              <a:t>Regression</a:t>
            </a:r>
            <a:endParaRPr lang="es-ES" dirty="0"/>
          </a:p>
          <a:p>
            <a:pPr lvl="1"/>
            <a:r>
              <a:rPr lang="es-ES" dirty="0"/>
              <a:t>SVM</a:t>
            </a:r>
          </a:p>
          <a:p>
            <a:pPr marL="0" indent="0">
              <a:buNone/>
            </a:pPr>
            <a:endParaRPr lang="es-ES" dirty="0"/>
          </a:p>
        </p:txBody>
      </p:sp>
    </p:spTree>
    <p:extLst>
      <p:ext uri="{BB962C8B-B14F-4D97-AF65-F5344CB8AC3E}">
        <p14:creationId xmlns:p14="http://schemas.microsoft.com/office/powerpoint/2010/main" val="2222197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09E1CA-6713-E66E-3FFD-45B9A625451B}"/>
              </a:ext>
            </a:extLst>
          </p:cNvPr>
          <p:cNvSpPr>
            <a:spLocks noGrp="1"/>
          </p:cNvSpPr>
          <p:nvPr>
            <p:ph type="title"/>
          </p:nvPr>
        </p:nvSpPr>
        <p:spPr>
          <a:xfrm>
            <a:off x="0" y="1617196"/>
            <a:ext cx="2223247" cy="640976"/>
          </a:xfrm>
        </p:spPr>
        <p:txBody>
          <a:bodyPr>
            <a:normAutofit fontScale="90000"/>
          </a:bodyPr>
          <a:lstStyle/>
          <a:p>
            <a:r>
              <a:rPr lang="es-ES" sz="4000" b="1" dirty="0"/>
              <a:t>Matriz de confusión</a:t>
            </a:r>
          </a:p>
        </p:txBody>
      </p:sp>
      <p:sp>
        <p:nvSpPr>
          <p:cNvPr id="4" name="Marcador de posición de imagen 3">
            <a:extLst>
              <a:ext uri="{FF2B5EF4-FFF2-40B4-BE49-F238E27FC236}">
                <a16:creationId xmlns:a16="http://schemas.microsoft.com/office/drawing/2014/main" id="{075F4242-EC63-D3A8-8FF8-74EED574C7FD}"/>
              </a:ext>
            </a:extLst>
          </p:cNvPr>
          <p:cNvSpPr>
            <a:spLocks noGrp="1"/>
          </p:cNvSpPr>
          <p:nvPr>
            <p:ph type="pic" idx="1"/>
          </p:nvPr>
        </p:nvSpPr>
        <p:spPr>
          <a:xfrm>
            <a:off x="2007093" y="1981201"/>
            <a:ext cx="5613352" cy="4876799"/>
          </a:xfrm>
        </p:spPr>
        <p:txBody>
          <a:bodyPr>
            <a:normAutofit fontScale="70000" lnSpcReduction="20000"/>
          </a:bodyPr>
          <a:lstStyle/>
          <a:p>
            <a:pPr marL="457200" indent="-457200">
              <a:buFontTx/>
              <a:buChar char="-"/>
            </a:pPr>
            <a:r>
              <a:rPr lang="es-ES" dirty="0"/>
              <a:t>Clase1: </a:t>
            </a:r>
          </a:p>
          <a:p>
            <a:pPr marL="914400" lvl="1" indent="-457200">
              <a:buFontTx/>
              <a:buChar char="-"/>
            </a:pPr>
            <a:r>
              <a:rPr lang="es-ES" sz="2400" dirty="0"/>
              <a:t>213 VP predichos bien como clase 1.</a:t>
            </a:r>
          </a:p>
          <a:p>
            <a:pPr marL="914400" lvl="1" indent="-457200">
              <a:buFontTx/>
              <a:buChar char="-"/>
            </a:pPr>
            <a:r>
              <a:rPr lang="es-ES" sz="2400" dirty="0"/>
              <a:t>26 FP predichos mal como clase 1, son Clase 2.</a:t>
            </a:r>
          </a:p>
          <a:p>
            <a:pPr marL="914400" lvl="1" indent="-457200">
              <a:buFontTx/>
              <a:buChar char="-"/>
            </a:pPr>
            <a:r>
              <a:rPr lang="es-ES" sz="2400" dirty="0"/>
              <a:t>45 FP predichos mal como clase 1, son Clase 3.</a:t>
            </a:r>
          </a:p>
          <a:p>
            <a:pPr marL="914400" lvl="1" indent="-457200">
              <a:buFontTx/>
              <a:buChar char="-"/>
            </a:pPr>
            <a:r>
              <a:rPr lang="es-ES" sz="2400" dirty="0"/>
              <a:t>37 FP predichas mal como Clase 2 y son Clase1.</a:t>
            </a:r>
          </a:p>
          <a:p>
            <a:pPr marL="914400" lvl="1" indent="-457200">
              <a:buFontTx/>
              <a:buChar char="-"/>
            </a:pPr>
            <a:r>
              <a:rPr lang="es-ES" sz="2400" dirty="0"/>
              <a:t>9 FN  predichos como Clase 3 y eran Clase 1.</a:t>
            </a:r>
          </a:p>
          <a:p>
            <a:pPr marL="457200" indent="-457200">
              <a:buFontTx/>
              <a:buChar char="-"/>
            </a:pPr>
            <a:r>
              <a:rPr lang="es-ES" dirty="0"/>
              <a:t>Clase 2:</a:t>
            </a:r>
          </a:p>
          <a:p>
            <a:pPr marL="914400" lvl="1" indent="-457200">
              <a:buFontTx/>
              <a:buChar char="-"/>
            </a:pPr>
            <a:r>
              <a:rPr lang="es-ES" sz="2400" dirty="0"/>
              <a:t>26 FN no predichos como Clase 2 y lo eran.</a:t>
            </a:r>
          </a:p>
          <a:p>
            <a:pPr marL="914400" lvl="1" indent="-457200">
              <a:buFontTx/>
              <a:buChar char="-"/>
            </a:pPr>
            <a:r>
              <a:rPr lang="es-ES" sz="2400" dirty="0"/>
              <a:t>37 FP eran Clase 1, no Clase 2 como se predijo.</a:t>
            </a:r>
          </a:p>
          <a:p>
            <a:pPr marL="914400" lvl="1" indent="-457200">
              <a:buFontTx/>
              <a:buChar char="-"/>
            </a:pPr>
            <a:r>
              <a:rPr lang="es-ES" sz="2400" dirty="0"/>
              <a:t>59 VP bien predichos como clase 2.</a:t>
            </a:r>
          </a:p>
          <a:p>
            <a:pPr marL="914400" lvl="1" indent="-457200">
              <a:buFontTx/>
              <a:buChar char="-"/>
            </a:pPr>
            <a:r>
              <a:rPr lang="es-ES" sz="2400" dirty="0"/>
              <a:t>63 FP eran Clase 3, no Clase 2 como se predijo.</a:t>
            </a:r>
          </a:p>
          <a:p>
            <a:pPr marL="914400" lvl="1" indent="-457200">
              <a:buFontTx/>
              <a:buChar char="-"/>
            </a:pPr>
            <a:r>
              <a:rPr lang="es-ES" sz="2400" dirty="0"/>
              <a:t>23 FN  predichos como Clase 3 y  eran Clase 2.</a:t>
            </a:r>
          </a:p>
          <a:p>
            <a:pPr marL="457200" indent="-457200">
              <a:buFontTx/>
              <a:buChar char="-"/>
            </a:pPr>
            <a:r>
              <a:rPr lang="es-ES" dirty="0"/>
              <a:t>Clase 3:</a:t>
            </a:r>
          </a:p>
          <a:p>
            <a:pPr marL="914400" lvl="1" indent="-457200">
              <a:buFontTx/>
              <a:buChar char="-"/>
            </a:pPr>
            <a:r>
              <a:rPr lang="es-ES" sz="2400" dirty="0"/>
              <a:t>45 FN predichas como Clase 1 y son Clase 3.</a:t>
            </a:r>
          </a:p>
          <a:p>
            <a:pPr marL="914400" lvl="1" indent="-457200">
              <a:buFontTx/>
              <a:buChar char="-"/>
            </a:pPr>
            <a:r>
              <a:rPr lang="es-ES" sz="2400" dirty="0"/>
              <a:t>63 FN predichas como Clase 2 y son Clase 3.</a:t>
            </a:r>
          </a:p>
          <a:p>
            <a:pPr marL="914400" lvl="1" indent="-457200">
              <a:buFontTx/>
              <a:buChar char="-"/>
            </a:pPr>
            <a:r>
              <a:rPr lang="es-ES" sz="2400" dirty="0"/>
              <a:t>9 FP eran Clase 1, no Clase 3 como se predijo.</a:t>
            </a:r>
          </a:p>
          <a:p>
            <a:pPr marL="914400" lvl="1" indent="-457200">
              <a:buFontTx/>
              <a:buChar char="-"/>
            </a:pPr>
            <a:r>
              <a:rPr lang="es-ES" sz="2400" dirty="0"/>
              <a:t>23 FP eran Clase 2, no Clase 3 como se predijo.</a:t>
            </a:r>
          </a:p>
          <a:p>
            <a:pPr marL="914400" lvl="1" indent="-457200">
              <a:buFontTx/>
              <a:buChar char="-"/>
            </a:pPr>
            <a:r>
              <a:rPr lang="es-ES" sz="2400" dirty="0"/>
              <a:t>410 VP predichos bien como clase 3.</a:t>
            </a:r>
          </a:p>
          <a:p>
            <a:pPr marL="914400" lvl="1" indent="-457200">
              <a:buFontTx/>
              <a:buChar char="-"/>
            </a:pPr>
            <a:endParaRPr lang="es-ES" dirty="0"/>
          </a:p>
        </p:txBody>
      </p:sp>
      <p:sp>
        <p:nvSpPr>
          <p:cNvPr id="3" name="Marcador de contenido 2">
            <a:extLst>
              <a:ext uri="{FF2B5EF4-FFF2-40B4-BE49-F238E27FC236}">
                <a16:creationId xmlns:a16="http://schemas.microsoft.com/office/drawing/2014/main" id="{0E3BED1E-EF91-4DCD-D2E6-38DB7DCED21D}"/>
              </a:ext>
            </a:extLst>
          </p:cNvPr>
          <p:cNvSpPr>
            <a:spLocks noGrp="1"/>
          </p:cNvSpPr>
          <p:nvPr>
            <p:ph type="body" sz="half" idx="2"/>
          </p:nvPr>
        </p:nvSpPr>
        <p:spPr>
          <a:xfrm>
            <a:off x="70270" y="2630206"/>
            <a:ext cx="2082706" cy="1595718"/>
          </a:xfrm>
        </p:spPr>
        <p:txBody>
          <a:bodyPr>
            <a:normAutofit fontScale="92500"/>
          </a:bodyPr>
          <a:lstStyle/>
          <a:p>
            <a:pPr marL="0" indent="0">
              <a:buNone/>
            </a:pPr>
            <a:r>
              <a:rPr lang="es-ES" sz="2600" b="1" dirty="0"/>
              <a:t>213 | 26 | 45</a:t>
            </a:r>
          </a:p>
          <a:p>
            <a:pPr marL="0" indent="0">
              <a:buNone/>
            </a:pPr>
            <a:r>
              <a:rPr lang="es-ES" sz="2600" b="1" dirty="0"/>
              <a:t>  37 | 59  | 63</a:t>
            </a:r>
          </a:p>
          <a:p>
            <a:pPr marL="0" indent="0">
              <a:buNone/>
            </a:pPr>
            <a:r>
              <a:rPr lang="es-ES" sz="2600" b="1" dirty="0"/>
              <a:t>   9  | 23   | 410</a:t>
            </a:r>
          </a:p>
          <a:p>
            <a:pPr marL="0" indent="0">
              <a:buNone/>
            </a:pPr>
            <a:endParaRPr lang="es-ES" dirty="0"/>
          </a:p>
        </p:txBody>
      </p:sp>
      <p:sp>
        <p:nvSpPr>
          <p:cNvPr id="5" name="Marcador de posición de imagen 3">
            <a:extLst>
              <a:ext uri="{FF2B5EF4-FFF2-40B4-BE49-F238E27FC236}">
                <a16:creationId xmlns:a16="http://schemas.microsoft.com/office/drawing/2014/main" id="{291B761B-E878-0C88-A17A-025C851B2759}"/>
              </a:ext>
            </a:extLst>
          </p:cNvPr>
          <p:cNvSpPr txBox="1">
            <a:spLocks/>
          </p:cNvSpPr>
          <p:nvPr/>
        </p:nvSpPr>
        <p:spPr>
          <a:xfrm>
            <a:off x="7295546" y="1093695"/>
            <a:ext cx="5002307" cy="586870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buFontTx/>
              <a:buChar char="-"/>
            </a:pPr>
            <a:r>
              <a:rPr lang="es-ES" sz="2800" dirty="0"/>
              <a:t>Clase1: </a:t>
            </a:r>
          </a:p>
          <a:p>
            <a:pPr marL="914400" lvl="1" indent="-457200">
              <a:buFontTx/>
              <a:buChar char="-"/>
            </a:pPr>
            <a:r>
              <a:rPr lang="es-ES" sz="2100" dirty="0"/>
              <a:t>213 bien clasificadas como Clase1</a:t>
            </a:r>
          </a:p>
          <a:p>
            <a:pPr marL="914400" lvl="1" indent="-457200">
              <a:buFontTx/>
              <a:buChar char="-"/>
            </a:pPr>
            <a:r>
              <a:rPr lang="es-ES" sz="2100" dirty="0"/>
              <a:t>26  de Clase2 clasificadas mal como Clase1</a:t>
            </a:r>
          </a:p>
          <a:p>
            <a:pPr marL="914400" lvl="1" indent="-457200">
              <a:buFontTx/>
              <a:buChar char="-"/>
            </a:pPr>
            <a:r>
              <a:rPr lang="es-ES" sz="2100" dirty="0"/>
              <a:t>45 de Clase3 mal clasificadas como Clase1.</a:t>
            </a:r>
            <a:endParaRPr lang="es-ES" sz="2400" dirty="0"/>
          </a:p>
          <a:p>
            <a:pPr marL="457200" indent="-457200">
              <a:buFontTx/>
              <a:buChar char="-"/>
            </a:pPr>
            <a:r>
              <a:rPr lang="es-ES" sz="2800" dirty="0"/>
              <a:t>Clase 2:</a:t>
            </a:r>
          </a:p>
          <a:p>
            <a:pPr marL="914400" lvl="1" indent="-457200">
              <a:buFontTx/>
              <a:buChar char="-"/>
            </a:pPr>
            <a:r>
              <a:rPr lang="es-ES" sz="2100" dirty="0"/>
              <a:t>59 bien clasificadas como Clase2.</a:t>
            </a:r>
          </a:p>
          <a:p>
            <a:pPr marL="914400" lvl="1" indent="-457200">
              <a:buFontTx/>
              <a:buChar char="-"/>
            </a:pPr>
            <a:r>
              <a:rPr lang="es-ES" sz="2100" dirty="0"/>
              <a:t>37 de Clase1 mal clasificadas como Clase2.</a:t>
            </a:r>
          </a:p>
          <a:p>
            <a:pPr marL="914400" lvl="1" indent="-457200">
              <a:buFontTx/>
              <a:buChar char="-"/>
            </a:pPr>
            <a:r>
              <a:rPr lang="es-ES" sz="2100" dirty="0"/>
              <a:t>63 de Clase3 mal clasificadas como Clase1.</a:t>
            </a:r>
            <a:endParaRPr lang="es-ES" sz="2400" dirty="0"/>
          </a:p>
          <a:p>
            <a:pPr marL="457200" indent="-457200">
              <a:buFontTx/>
              <a:buChar char="-"/>
            </a:pPr>
            <a:r>
              <a:rPr lang="es-ES" sz="2800" dirty="0"/>
              <a:t>Clase 3:</a:t>
            </a:r>
          </a:p>
          <a:p>
            <a:pPr marL="914400" lvl="1" indent="-457200">
              <a:buFontTx/>
              <a:buChar char="-"/>
            </a:pPr>
            <a:r>
              <a:rPr lang="es-ES" sz="2100" dirty="0"/>
              <a:t>410 bien clasificadas como Clase3.</a:t>
            </a:r>
          </a:p>
          <a:p>
            <a:pPr marL="914400" lvl="1" indent="-457200">
              <a:buFontTx/>
              <a:buChar char="-"/>
            </a:pPr>
            <a:r>
              <a:rPr lang="es-ES" sz="2100" dirty="0"/>
              <a:t>9 de Clase1 mal clasificada como Clase3.</a:t>
            </a:r>
          </a:p>
          <a:p>
            <a:pPr marL="914400" lvl="1" indent="-457200">
              <a:buFontTx/>
              <a:buChar char="-"/>
            </a:pPr>
            <a:r>
              <a:rPr lang="es-ES" sz="2100" dirty="0"/>
              <a:t>23 de Clase2 mal clasificadas como Clase3.</a:t>
            </a:r>
            <a:endParaRPr lang="es-ES" sz="2400" dirty="0"/>
          </a:p>
          <a:p>
            <a:pPr marL="914400" lvl="1" indent="-457200">
              <a:buFontTx/>
              <a:buChar char="-"/>
            </a:pPr>
            <a:endParaRPr lang="es-ES" sz="2400" dirty="0"/>
          </a:p>
          <a:p>
            <a:pPr marL="914400" lvl="1" indent="-457200">
              <a:buFontTx/>
              <a:buChar char="-"/>
            </a:pPr>
            <a:endParaRPr lang="es-ES" sz="2400" dirty="0"/>
          </a:p>
          <a:p>
            <a:pPr marL="914400" lvl="1" indent="-457200">
              <a:buFontTx/>
              <a:buChar char="-"/>
            </a:pPr>
            <a:endParaRPr lang="es-ES" dirty="0"/>
          </a:p>
        </p:txBody>
      </p:sp>
      <p:sp>
        <p:nvSpPr>
          <p:cNvPr id="6" name="Marcador de posición de imagen 3">
            <a:extLst>
              <a:ext uri="{FF2B5EF4-FFF2-40B4-BE49-F238E27FC236}">
                <a16:creationId xmlns:a16="http://schemas.microsoft.com/office/drawing/2014/main" id="{2D903B17-E9F5-1125-72C0-C61E3F866A7F}"/>
              </a:ext>
            </a:extLst>
          </p:cNvPr>
          <p:cNvSpPr txBox="1">
            <a:spLocks/>
          </p:cNvSpPr>
          <p:nvPr/>
        </p:nvSpPr>
        <p:spPr>
          <a:xfrm>
            <a:off x="321281" y="122893"/>
            <a:ext cx="12190553" cy="8664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s-ES" sz="3000" b="1" dirty="0"/>
              <a:t>Muestra el rendimiento del modelo para cada clase con VP, FP y FN.</a:t>
            </a:r>
          </a:p>
          <a:p>
            <a:pPr marL="914400" lvl="1" indent="-457200">
              <a:buFontTx/>
              <a:buChar char="-"/>
            </a:pPr>
            <a:endParaRPr lang="es-ES" sz="2400" dirty="0"/>
          </a:p>
          <a:p>
            <a:pPr marL="914400" lvl="1" indent="-457200">
              <a:buFontTx/>
              <a:buChar char="-"/>
            </a:pPr>
            <a:endParaRPr lang="es-ES" sz="2400" dirty="0"/>
          </a:p>
          <a:p>
            <a:pPr marL="914400" lvl="1" indent="-457200">
              <a:buFontTx/>
              <a:buChar char="-"/>
            </a:pPr>
            <a:endParaRPr lang="es-ES" dirty="0"/>
          </a:p>
        </p:txBody>
      </p:sp>
    </p:spTree>
    <p:extLst>
      <p:ext uri="{BB962C8B-B14F-4D97-AF65-F5344CB8AC3E}">
        <p14:creationId xmlns:p14="http://schemas.microsoft.com/office/powerpoint/2010/main" val="1228105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824C7C-F11A-52CC-D4FE-AD5AC311AAAF}"/>
              </a:ext>
            </a:extLst>
          </p:cNvPr>
          <p:cNvSpPr>
            <a:spLocks noGrp="1"/>
          </p:cNvSpPr>
          <p:nvPr>
            <p:ph type="title"/>
          </p:nvPr>
        </p:nvSpPr>
        <p:spPr>
          <a:xfrm>
            <a:off x="147463" y="305523"/>
            <a:ext cx="10515600" cy="680133"/>
          </a:xfrm>
        </p:spPr>
        <p:txBody>
          <a:bodyPr>
            <a:normAutofit fontScale="90000"/>
          </a:bodyPr>
          <a:lstStyle/>
          <a:p>
            <a:pPr algn="ctr"/>
            <a:r>
              <a:rPr lang="es-ES" dirty="0"/>
              <a:t>Matriz de confusión y ROC AUC Score</a:t>
            </a:r>
          </a:p>
        </p:txBody>
      </p:sp>
      <p:sp>
        <p:nvSpPr>
          <p:cNvPr id="3" name="Marcador de contenido 2">
            <a:extLst>
              <a:ext uri="{FF2B5EF4-FFF2-40B4-BE49-F238E27FC236}">
                <a16:creationId xmlns:a16="http://schemas.microsoft.com/office/drawing/2014/main" id="{67B8D8A9-21D4-1EA3-F4EF-02D1E7B364F3}"/>
              </a:ext>
            </a:extLst>
          </p:cNvPr>
          <p:cNvSpPr>
            <a:spLocks noGrp="1"/>
          </p:cNvSpPr>
          <p:nvPr>
            <p:ph idx="1"/>
          </p:nvPr>
        </p:nvSpPr>
        <p:spPr>
          <a:xfrm>
            <a:off x="147463" y="3027168"/>
            <a:ext cx="12044537" cy="3830832"/>
          </a:xfrm>
        </p:spPr>
        <p:txBody>
          <a:bodyPr>
            <a:normAutofit fontScale="92500" lnSpcReduction="10000"/>
          </a:bodyPr>
          <a:lstStyle/>
          <a:p>
            <a:r>
              <a:rPr lang="es-ES" sz="2400" dirty="0"/>
              <a:t>Comparando las matrices de confusión; la 4ª de </a:t>
            </a:r>
            <a:r>
              <a:rPr lang="es-ES" sz="2400" dirty="0" err="1"/>
              <a:t>RandomForest</a:t>
            </a:r>
            <a:r>
              <a:rPr lang="es-ES" sz="2400" dirty="0"/>
              <a:t> es la que más aciertos y menos errores tiene. Además, tiene el Roc </a:t>
            </a:r>
            <a:r>
              <a:rPr lang="es-ES" sz="2400" dirty="0" err="1"/>
              <a:t>Auc</a:t>
            </a:r>
            <a:r>
              <a:rPr lang="es-ES" sz="2400" dirty="0"/>
              <a:t> más cercano a 1.</a:t>
            </a:r>
          </a:p>
          <a:p>
            <a:r>
              <a:rPr lang="es-ES" sz="2400" dirty="0"/>
              <a:t>También, el 3er modelo tiene también buen pronóstico, muchos aciertos, menos errores y el AUC ROC Score es muy alto.</a:t>
            </a:r>
          </a:p>
          <a:p>
            <a:r>
              <a:rPr lang="es-ES" sz="2400" dirty="0"/>
              <a:t>Por otro lado, el 4º, SVM es un modelo muy pobre, lo podemos comprobar en ambas pruebas. El valor Roc </a:t>
            </a:r>
            <a:r>
              <a:rPr lang="es-ES" sz="2400" dirty="0" err="1"/>
              <a:t>Auc</a:t>
            </a:r>
            <a:r>
              <a:rPr lang="es-ES" sz="2400" dirty="0"/>
              <a:t> representa un modelo equivalente al azar. Y la matriz: </a:t>
            </a:r>
          </a:p>
          <a:p>
            <a:pPr lvl="1"/>
            <a:r>
              <a:rPr lang="es-ES" sz="2100" dirty="0"/>
              <a:t>34 observaciones bien clasificadas como Clase1, ninguna como Clase2 y 620 como Clase3.</a:t>
            </a:r>
          </a:p>
          <a:p>
            <a:pPr lvl="1"/>
            <a:r>
              <a:rPr lang="es-ES" sz="2100" dirty="0"/>
              <a:t>614 mal clasificadas como Clase3 cuando eran Clase1.</a:t>
            </a:r>
          </a:p>
          <a:p>
            <a:pPr lvl="1"/>
            <a:r>
              <a:rPr lang="es-ES" sz="2100" dirty="0"/>
              <a:t>632 mal clasificadas como Clase3 cuando eran Clase2.</a:t>
            </a:r>
          </a:p>
          <a:p>
            <a:pPr lvl="1"/>
            <a:r>
              <a:rPr lang="es-ES" sz="2100" dirty="0"/>
              <a:t>39 mal clasificadas como Clase3 cuando eran Clase1.</a:t>
            </a:r>
          </a:p>
          <a:p>
            <a:pPr lvl="1"/>
            <a:r>
              <a:rPr lang="es-ES" sz="2100" dirty="0"/>
              <a:t>35 mal clasificadas como Clase1 cuando eran Clase2.</a:t>
            </a:r>
          </a:p>
          <a:p>
            <a:pPr marL="0" indent="0">
              <a:buNone/>
            </a:pPr>
            <a:r>
              <a:rPr lang="es-ES" sz="2200" dirty="0"/>
              <a:t>Se puede ver cómo el modelo clasifica mal muchas observaciones como Clase3, sugiere sesgo significativo.</a:t>
            </a:r>
          </a:p>
          <a:p>
            <a:pPr lvl="1"/>
            <a:endParaRPr lang="es-ES" sz="2100" dirty="0"/>
          </a:p>
          <a:p>
            <a:pPr lvl="1"/>
            <a:endParaRPr lang="es-ES" dirty="0"/>
          </a:p>
          <a:p>
            <a:pPr lvl="1"/>
            <a:endParaRPr lang="es-ES" dirty="0"/>
          </a:p>
          <a:p>
            <a:pPr lvl="1"/>
            <a:endParaRPr lang="es-ES" dirty="0"/>
          </a:p>
          <a:p>
            <a:pPr lvl="1"/>
            <a:endParaRPr lang="es-ES" dirty="0"/>
          </a:p>
          <a:p>
            <a:endParaRPr lang="es-ES" dirty="0"/>
          </a:p>
        </p:txBody>
      </p:sp>
      <p:sp>
        <p:nvSpPr>
          <p:cNvPr id="4" name="Marcador de contenido 2">
            <a:extLst>
              <a:ext uri="{FF2B5EF4-FFF2-40B4-BE49-F238E27FC236}">
                <a16:creationId xmlns:a16="http://schemas.microsoft.com/office/drawing/2014/main" id="{CF190F03-C755-E7FF-21D1-A8FCCE32C2B2}"/>
              </a:ext>
            </a:extLst>
          </p:cNvPr>
          <p:cNvSpPr txBox="1">
            <a:spLocks/>
          </p:cNvSpPr>
          <p:nvPr/>
        </p:nvSpPr>
        <p:spPr>
          <a:xfrm>
            <a:off x="247549" y="1278914"/>
            <a:ext cx="1658630" cy="159571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1º.</a:t>
            </a:r>
          </a:p>
          <a:p>
            <a:pPr marL="0" indent="0">
              <a:buFont typeface="Arial" panose="020B0604020202020204" pitchFamily="34" charset="0"/>
              <a:buNone/>
            </a:pPr>
            <a:r>
              <a:rPr lang="es-ES" sz="2600" b="1" dirty="0"/>
              <a:t>217 | 15 | 35</a:t>
            </a:r>
          </a:p>
          <a:p>
            <a:pPr marL="0" indent="0">
              <a:buFont typeface="Arial" panose="020B0604020202020204" pitchFamily="34" charset="0"/>
              <a:buNone/>
            </a:pPr>
            <a:r>
              <a:rPr lang="es-ES" sz="2600" b="1" dirty="0"/>
              <a:t>  32 | 59  | 70</a:t>
            </a:r>
          </a:p>
          <a:p>
            <a:pPr marL="0" indent="0">
              <a:buFont typeface="Arial" panose="020B0604020202020204" pitchFamily="34" charset="0"/>
              <a:buNone/>
            </a:pPr>
            <a:r>
              <a:rPr lang="es-ES" sz="2600" b="1" dirty="0"/>
              <a:t>   7  | 13   | 431</a:t>
            </a:r>
          </a:p>
          <a:p>
            <a:pPr marL="0" indent="0">
              <a:buFont typeface="Arial" panose="020B0604020202020204" pitchFamily="34" charset="0"/>
              <a:buNone/>
            </a:pPr>
            <a:r>
              <a:rPr lang="es-ES" sz="2600" b="1" dirty="0"/>
              <a:t>ROC: 0.8958</a:t>
            </a:r>
          </a:p>
          <a:p>
            <a:pPr marL="0" indent="0">
              <a:buFont typeface="Arial" panose="020B0604020202020204" pitchFamily="34" charset="0"/>
              <a:buNone/>
            </a:pPr>
            <a:endParaRPr lang="es-ES" dirty="0"/>
          </a:p>
        </p:txBody>
      </p:sp>
      <p:sp>
        <p:nvSpPr>
          <p:cNvPr id="5" name="Marcador de contenido 2">
            <a:extLst>
              <a:ext uri="{FF2B5EF4-FFF2-40B4-BE49-F238E27FC236}">
                <a16:creationId xmlns:a16="http://schemas.microsoft.com/office/drawing/2014/main" id="{A8BD8BA7-B48C-4B70-015C-6B9D4C7B876B}"/>
              </a:ext>
            </a:extLst>
          </p:cNvPr>
          <p:cNvSpPr txBox="1">
            <a:spLocks/>
          </p:cNvSpPr>
          <p:nvPr/>
        </p:nvSpPr>
        <p:spPr>
          <a:xfrm>
            <a:off x="4582366" y="1278914"/>
            <a:ext cx="1658630" cy="159571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3º.</a:t>
            </a:r>
          </a:p>
          <a:p>
            <a:pPr marL="0" indent="0">
              <a:buFont typeface="Arial" panose="020B0604020202020204" pitchFamily="34" charset="0"/>
              <a:buNone/>
            </a:pPr>
            <a:r>
              <a:rPr lang="es-ES" sz="2600" b="1" dirty="0"/>
              <a:t>494 | 96   | 58</a:t>
            </a:r>
          </a:p>
          <a:p>
            <a:pPr marL="0" indent="0">
              <a:buFont typeface="Arial" panose="020B0604020202020204" pitchFamily="34" charset="0"/>
              <a:buNone/>
            </a:pPr>
            <a:r>
              <a:rPr lang="es-ES" sz="2600" b="1" dirty="0"/>
              <a:t>  77 | 471 | 119</a:t>
            </a:r>
          </a:p>
          <a:p>
            <a:pPr marL="0" indent="0">
              <a:buFont typeface="Arial" panose="020B0604020202020204" pitchFamily="34" charset="0"/>
              <a:buNone/>
            </a:pPr>
            <a:r>
              <a:rPr lang="es-ES" sz="2600" b="1" dirty="0"/>
              <a:t>  13 |  80   | 566</a:t>
            </a:r>
          </a:p>
          <a:p>
            <a:pPr marL="0" indent="0">
              <a:buFont typeface="Arial" panose="020B0604020202020204" pitchFamily="34" charset="0"/>
              <a:buNone/>
            </a:pPr>
            <a:r>
              <a:rPr lang="es-ES" sz="2600" b="1" dirty="0"/>
              <a:t>ROC: 0.9262</a:t>
            </a:r>
          </a:p>
          <a:p>
            <a:pPr marL="0" indent="0">
              <a:buFont typeface="Arial" panose="020B0604020202020204" pitchFamily="34" charset="0"/>
              <a:buNone/>
            </a:pPr>
            <a:endParaRPr lang="es-ES" dirty="0"/>
          </a:p>
        </p:txBody>
      </p:sp>
      <p:sp>
        <p:nvSpPr>
          <p:cNvPr id="6" name="Marcador de contenido 2">
            <a:extLst>
              <a:ext uri="{FF2B5EF4-FFF2-40B4-BE49-F238E27FC236}">
                <a16:creationId xmlns:a16="http://schemas.microsoft.com/office/drawing/2014/main" id="{0C468F7B-3F05-B9F0-B9F6-55E7976814F6}"/>
              </a:ext>
            </a:extLst>
          </p:cNvPr>
          <p:cNvSpPr txBox="1">
            <a:spLocks/>
          </p:cNvSpPr>
          <p:nvPr/>
        </p:nvSpPr>
        <p:spPr>
          <a:xfrm>
            <a:off x="2481949" y="1363159"/>
            <a:ext cx="1658630" cy="158139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900" b="1" dirty="0"/>
              <a:t>2º.</a:t>
            </a:r>
          </a:p>
          <a:p>
            <a:pPr marL="0" indent="0">
              <a:buFont typeface="Arial" panose="020B0604020202020204" pitchFamily="34" charset="0"/>
              <a:buNone/>
            </a:pPr>
            <a:r>
              <a:rPr lang="es-ES" sz="1900" b="1" dirty="0"/>
              <a:t>222 | 19 | 42</a:t>
            </a:r>
          </a:p>
          <a:p>
            <a:pPr marL="0" indent="0">
              <a:buFont typeface="Arial" panose="020B0604020202020204" pitchFamily="34" charset="0"/>
              <a:buNone/>
            </a:pPr>
            <a:r>
              <a:rPr lang="es-ES" sz="1900" b="1" dirty="0"/>
              <a:t>  42 | 55  | 60</a:t>
            </a:r>
          </a:p>
          <a:p>
            <a:pPr marL="0" indent="0">
              <a:buFont typeface="Arial" panose="020B0604020202020204" pitchFamily="34" charset="0"/>
              <a:buNone/>
            </a:pPr>
            <a:r>
              <a:rPr lang="es-ES" sz="1900" b="1" dirty="0"/>
              <a:t>  11 | 18  | 410</a:t>
            </a:r>
          </a:p>
          <a:p>
            <a:pPr marL="0" indent="0">
              <a:buFont typeface="Arial" panose="020B0604020202020204" pitchFamily="34" charset="0"/>
              <a:buNone/>
            </a:pPr>
            <a:r>
              <a:rPr lang="es-ES" sz="1900" b="1" dirty="0"/>
              <a:t>ROC: 0.8871</a:t>
            </a:r>
          </a:p>
          <a:p>
            <a:pPr marL="0" indent="0">
              <a:buFont typeface="Arial" panose="020B0604020202020204" pitchFamily="34" charset="0"/>
              <a:buNone/>
            </a:pPr>
            <a:endParaRPr lang="es-ES" dirty="0"/>
          </a:p>
        </p:txBody>
      </p:sp>
      <p:sp>
        <p:nvSpPr>
          <p:cNvPr id="7" name="Marcador de contenido 2">
            <a:extLst>
              <a:ext uri="{FF2B5EF4-FFF2-40B4-BE49-F238E27FC236}">
                <a16:creationId xmlns:a16="http://schemas.microsoft.com/office/drawing/2014/main" id="{6EDBF8B9-BFD3-5DAE-C732-4E8CCE1646E6}"/>
              </a:ext>
            </a:extLst>
          </p:cNvPr>
          <p:cNvSpPr txBox="1">
            <a:spLocks/>
          </p:cNvSpPr>
          <p:nvPr/>
        </p:nvSpPr>
        <p:spPr>
          <a:xfrm>
            <a:off x="6481859" y="1308998"/>
            <a:ext cx="1658630" cy="159571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4º. RF</a:t>
            </a:r>
          </a:p>
          <a:p>
            <a:pPr marL="0" indent="0">
              <a:buFont typeface="Arial" panose="020B0604020202020204" pitchFamily="34" charset="0"/>
              <a:buNone/>
            </a:pPr>
            <a:r>
              <a:rPr lang="es-ES" sz="2600" b="1" dirty="0"/>
              <a:t>519 |  67  | 62</a:t>
            </a:r>
          </a:p>
          <a:p>
            <a:pPr marL="0" indent="0">
              <a:buFont typeface="Arial" panose="020B0604020202020204" pitchFamily="34" charset="0"/>
              <a:buNone/>
            </a:pPr>
            <a:r>
              <a:rPr lang="es-ES" sz="2600" b="1" dirty="0"/>
              <a:t>  64  | 541| 62</a:t>
            </a:r>
          </a:p>
          <a:p>
            <a:pPr marL="0" indent="0">
              <a:buFont typeface="Arial" panose="020B0604020202020204" pitchFamily="34" charset="0"/>
              <a:buNone/>
            </a:pPr>
            <a:r>
              <a:rPr lang="es-ES" sz="2600" b="1" dirty="0"/>
              <a:t>   20 |  59  | 580</a:t>
            </a:r>
          </a:p>
          <a:p>
            <a:pPr marL="0" indent="0">
              <a:buFont typeface="Arial" panose="020B0604020202020204" pitchFamily="34" charset="0"/>
              <a:buNone/>
            </a:pPr>
            <a:r>
              <a:rPr lang="es-ES" sz="2600" b="1" dirty="0"/>
              <a:t>ROC: 0.9438</a:t>
            </a:r>
          </a:p>
          <a:p>
            <a:pPr marL="0" indent="0">
              <a:buFont typeface="Arial" panose="020B0604020202020204" pitchFamily="34" charset="0"/>
              <a:buNone/>
            </a:pPr>
            <a:endParaRPr lang="es-ES" dirty="0"/>
          </a:p>
        </p:txBody>
      </p:sp>
      <p:sp>
        <p:nvSpPr>
          <p:cNvPr id="8" name="Marcador de contenido 2">
            <a:extLst>
              <a:ext uri="{FF2B5EF4-FFF2-40B4-BE49-F238E27FC236}">
                <a16:creationId xmlns:a16="http://schemas.microsoft.com/office/drawing/2014/main" id="{F286EA4F-F8A9-86B8-E453-38906449341F}"/>
              </a:ext>
            </a:extLst>
          </p:cNvPr>
          <p:cNvSpPr txBox="1">
            <a:spLocks/>
          </p:cNvSpPr>
          <p:nvPr/>
        </p:nvSpPr>
        <p:spPr>
          <a:xfrm>
            <a:off x="10331181" y="1353377"/>
            <a:ext cx="1510299" cy="159932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b="1" dirty="0"/>
              <a:t>4º. SVM</a:t>
            </a:r>
          </a:p>
          <a:p>
            <a:pPr marL="0" indent="0">
              <a:buFont typeface="Arial" panose="020B0604020202020204" pitchFamily="34" charset="0"/>
              <a:buNone/>
            </a:pPr>
            <a:r>
              <a:rPr lang="es-ES" sz="1800" b="1" dirty="0"/>
              <a:t>34 | 0 | 614</a:t>
            </a:r>
          </a:p>
          <a:p>
            <a:pPr marL="0" indent="0">
              <a:buFont typeface="Arial" panose="020B0604020202020204" pitchFamily="34" charset="0"/>
              <a:buNone/>
            </a:pPr>
            <a:r>
              <a:rPr lang="es-ES" sz="1800" b="1" dirty="0"/>
              <a:t>35 | 0 | 632</a:t>
            </a:r>
          </a:p>
          <a:p>
            <a:pPr marL="0" indent="0">
              <a:buFont typeface="Arial" panose="020B0604020202020204" pitchFamily="34" charset="0"/>
              <a:buNone/>
            </a:pPr>
            <a:r>
              <a:rPr lang="es-ES" sz="1800" b="1" dirty="0"/>
              <a:t>39 | 0 | 620</a:t>
            </a:r>
          </a:p>
          <a:p>
            <a:pPr marL="0" indent="0">
              <a:buFont typeface="Arial" panose="020B0604020202020204" pitchFamily="34" charset="0"/>
              <a:buNone/>
            </a:pPr>
            <a:r>
              <a:rPr lang="es-ES" sz="1800" b="1" dirty="0"/>
              <a:t>ROC: 0.5039</a:t>
            </a:r>
          </a:p>
          <a:p>
            <a:pPr marL="0" indent="0">
              <a:buFont typeface="Arial" panose="020B0604020202020204" pitchFamily="34" charset="0"/>
              <a:buNone/>
            </a:pPr>
            <a:endParaRPr lang="es-ES" dirty="0"/>
          </a:p>
        </p:txBody>
      </p:sp>
      <p:sp>
        <p:nvSpPr>
          <p:cNvPr id="9" name="Marcador de contenido 2">
            <a:extLst>
              <a:ext uri="{FF2B5EF4-FFF2-40B4-BE49-F238E27FC236}">
                <a16:creationId xmlns:a16="http://schemas.microsoft.com/office/drawing/2014/main" id="{F9071F44-832B-5D9A-D059-DC80AC480E1A}"/>
              </a:ext>
            </a:extLst>
          </p:cNvPr>
          <p:cNvSpPr txBox="1">
            <a:spLocks/>
          </p:cNvSpPr>
          <p:nvPr/>
        </p:nvSpPr>
        <p:spPr>
          <a:xfrm>
            <a:off x="8406520" y="1278914"/>
            <a:ext cx="1658630" cy="179046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4º. </a:t>
            </a:r>
            <a:r>
              <a:rPr lang="es-ES" sz="2600" b="1" dirty="0" err="1"/>
              <a:t>LogReg</a:t>
            </a:r>
            <a:endParaRPr lang="es-ES" sz="2600" b="1" dirty="0"/>
          </a:p>
          <a:p>
            <a:pPr marL="0" indent="0">
              <a:buFont typeface="Arial" panose="020B0604020202020204" pitchFamily="34" charset="0"/>
              <a:buNone/>
            </a:pPr>
            <a:r>
              <a:rPr lang="es-ES" sz="2600" b="1" dirty="0"/>
              <a:t>425 | 140  | 83</a:t>
            </a:r>
          </a:p>
          <a:p>
            <a:pPr marL="0" indent="0">
              <a:buFont typeface="Arial" panose="020B0604020202020204" pitchFamily="34" charset="0"/>
              <a:buNone/>
            </a:pPr>
            <a:r>
              <a:rPr lang="es-ES" sz="2600" b="1" dirty="0"/>
              <a:t>148 |  347 | 172</a:t>
            </a:r>
          </a:p>
          <a:p>
            <a:pPr marL="0" indent="0">
              <a:buFont typeface="Arial" panose="020B0604020202020204" pitchFamily="34" charset="0"/>
              <a:buNone/>
            </a:pPr>
            <a:r>
              <a:rPr lang="es-ES" sz="2600" b="1" dirty="0"/>
              <a:t>   65 | 145  | 449</a:t>
            </a:r>
          </a:p>
          <a:p>
            <a:pPr marL="0" indent="0">
              <a:buFont typeface="Arial" panose="020B0604020202020204" pitchFamily="34" charset="0"/>
              <a:buNone/>
            </a:pPr>
            <a:r>
              <a:rPr lang="es-ES" sz="2600" b="1" dirty="0"/>
              <a:t>ROC: 0.8010</a:t>
            </a:r>
          </a:p>
          <a:p>
            <a:pPr marL="0" indent="0">
              <a:buFont typeface="Arial" panose="020B0604020202020204" pitchFamily="34" charset="0"/>
              <a:buNone/>
            </a:pPr>
            <a:endParaRPr lang="es-ES" dirty="0"/>
          </a:p>
        </p:txBody>
      </p:sp>
    </p:spTree>
    <p:extLst>
      <p:ext uri="{BB962C8B-B14F-4D97-AF65-F5344CB8AC3E}">
        <p14:creationId xmlns:p14="http://schemas.microsoft.com/office/powerpoint/2010/main" val="1766185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3716B-6E2B-F27F-6DDF-902E30B7999F}"/>
              </a:ext>
            </a:extLst>
          </p:cNvPr>
          <p:cNvSpPr>
            <a:spLocks noGrp="1"/>
          </p:cNvSpPr>
          <p:nvPr>
            <p:ph type="title"/>
          </p:nvPr>
        </p:nvSpPr>
        <p:spPr>
          <a:xfrm>
            <a:off x="838200" y="365125"/>
            <a:ext cx="10515600" cy="904117"/>
          </a:xfrm>
        </p:spPr>
        <p:txBody>
          <a:bodyPr>
            <a:normAutofit/>
          </a:bodyPr>
          <a:lstStyle/>
          <a:p>
            <a:r>
              <a:rPr lang="es-ES" b="1" dirty="0"/>
              <a:t>Reporte de clasificación de 4ºRF:</a:t>
            </a:r>
          </a:p>
        </p:txBody>
      </p:sp>
      <p:sp>
        <p:nvSpPr>
          <p:cNvPr id="3" name="Marcador de contenido 2">
            <a:extLst>
              <a:ext uri="{FF2B5EF4-FFF2-40B4-BE49-F238E27FC236}">
                <a16:creationId xmlns:a16="http://schemas.microsoft.com/office/drawing/2014/main" id="{3D273EFC-883E-9608-19DA-54760EA68EA6}"/>
              </a:ext>
            </a:extLst>
          </p:cNvPr>
          <p:cNvSpPr>
            <a:spLocks noGrp="1"/>
          </p:cNvSpPr>
          <p:nvPr>
            <p:ph sz="half" idx="1"/>
          </p:nvPr>
        </p:nvSpPr>
        <p:spPr>
          <a:xfrm>
            <a:off x="-1" y="1269242"/>
            <a:ext cx="5281685" cy="5588757"/>
          </a:xfrm>
        </p:spPr>
        <p:txBody>
          <a:bodyPr>
            <a:normAutofit lnSpcReduction="10000"/>
          </a:bodyPr>
          <a:lstStyle/>
          <a:p>
            <a:pPr marL="0" indent="0">
              <a:buNone/>
            </a:pPr>
            <a:r>
              <a:rPr lang="en-US" sz="2400" b="1" dirty="0"/>
              <a:t>       | precision | recall | f1-score | support</a:t>
            </a:r>
          </a:p>
          <a:p>
            <a:pPr marL="0" indent="0">
              <a:buNone/>
            </a:pPr>
            <a:endParaRPr lang="en-US" sz="2400" b="1" dirty="0"/>
          </a:p>
          <a:p>
            <a:pPr marL="0" indent="0">
              <a:buNone/>
            </a:pPr>
            <a:r>
              <a:rPr lang="en-US" sz="2400" b="1" dirty="0"/>
              <a:t>1    |   0.86    |   0.80    |   0.83    |    648</a:t>
            </a:r>
          </a:p>
          <a:p>
            <a:pPr marL="0" indent="0">
              <a:buNone/>
            </a:pPr>
            <a:r>
              <a:rPr lang="en-US" sz="2400" b="1" dirty="0"/>
              <a:t>2    |   0.81    |   0.81    |   0.81    |    667</a:t>
            </a:r>
          </a:p>
          <a:p>
            <a:pPr marL="457200" indent="-457200">
              <a:buAutoNum type="arabicPlain" startAt="3"/>
            </a:pPr>
            <a:r>
              <a:rPr lang="en-US" sz="2400" b="1" dirty="0"/>
              <a:t>|   0.82    |   0.88    |   0.85    |    659</a:t>
            </a:r>
          </a:p>
          <a:p>
            <a:pPr marL="0" indent="0">
              <a:buNone/>
            </a:pPr>
            <a:endParaRPr lang="en-US" sz="2400" b="1" dirty="0"/>
          </a:p>
          <a:p>
            <a:pPr>
              <a:buFontTx/>
              <a:buChar char="-"/>
            </a:pPr>
            <a:r>
              <a:rPr lang="en-US" sz="2000" dirty="0"/>
              <a:t>Support</a:t>
            </a:r>
            <a:r>
              <a:rPr lang="en-US" sz="1800" dirty="0"/>
              <a:t>: </a:t>
            </a:r>
            <a:r>
              <a:rPr lang="en-US" sz="1800" dirty="0" err="1"/>
              <a:t>número</a:t>
            </a:r>
            <a:r>
              <a:rPr lang="en-US" sz="1800" dirty="0"/>
              <a:t> de </a:t>
            </a:r>
            <a:r>
              <a:rPr lang="en-US" sz="1800" dirty="0" err="1"/>
              <a:t>cada</a:t>
            </a:r>
            <a:r>
              <a:rPr lang="en-US" sz="1800" dirty="0"/>
              <a:t> </a:t>
            </a:r>
            <a:r>
              <a:rPr lang="en-US" sz="1800" dirty="0" err="1"/>
              <a:t>clase</a:t>
            </a:r>
            <a:r>
              <a:rPr lang="en-US" sz="1800" dirty="0"/>
              <a:t> </a:t>
            </a:r>
            <a:r>
              <a:rPr lang="en-US" sz="1800" dirty="0" err="1"/>
              <a:t>en</a:t>
            </a:r>
            <a:r>
              <a:rPr lang="en-US" sz="1800" dirty="0"/>
              <a:t> </a:t>
            </a:r>
            <a:r>
              <a:rPr lang="en-US" sz="1800" dirty="0" err="1"/>
              <a:t>los</a:t>
            </a:r>
            <a:r>
              <a:rPr lang="en-US" sz="1800" dirty="0"/>
              <a:t> </a:t>
            </a:r>
            <a:r>
              <a:rPr lang="en-US" sz="1800" dirty="0" err="1"/>
              <a:t>datos</a:t>
            </a:r>
            <a:r>
              <a:rPr lang="en-US" sz="1800" dirty="0"/>
              <a:t> de </a:t>
            </a:r>
            <a:r>
              <a:rPr lang="en-US" sz="1800" dirty="0" err="1"/>
              <a:t>prueba</a:t>
            </a:r>
            <a:r>
              <a:rPr lang="en-US" sz="1800" dirty="0"/>
              <a:t>.</a:t>
            </a:r>
          </a:p>
          <a:p>
            <a:pPr>
              <a:buFontTx/>
              <a:buChar char="-"/>
            </a:pPr>
            <a:r>
              <a:rPr lang="en-US" sz="2000" dirty="0"/>
              <a:t>f1-score</a:t>
            </a:r>
            <a:r>
              <a:rPr lang="en-US" sz="1800" dirty="0"/>
              <a:t>: media </a:t>
            </a:r>
            <a:r>
              <a:rPr lang="en-US" sz="1800" dirty="0" err="1"/>
              <a:t>armónima</a:t>
            </a:r>
            <a:r>
              <a:rPr lang="en-US" sz="1800" dirty="0"/>
              <a:t> de la precision y </a:t>
            </a:r>
            <a:r>
              <a:rPr lang="en-US" sz="1800" dirty="0" err="1"/>
              <a:t>el</a:t>
            </a:r>
            <a:r>
              <a:rPr lang="en-US" sz="1800" dirty="0"/>
              <a:t> recall. </a:t>
            </a:r>
            <a:r>
              <a:rPr lang="en-US" sz="1800" dirty="0" err="1"/>
              <a:t>Proporciona</a:t>
            </a:r>
            <a:r>
              <a:rPr lang="en-US" sz="1800" dirty="0"/>
              <a:t> un </a:t>
            </a:r>
            <a:r>
              <a:rPr lang="en-US" sz="1800" dirty="0" err="1"/>
              <a:t>equilibri</a:t>
            </a:r>
            <a:r>
              <a:rPr lang="en-US" sz="1800" dirty="0"/>
              <a:t> entre ambas </a:t>
            </a:r>
            <a:r>
              <a:rPr lang="en-US" sz="1800" dirty="0" err="1"/>
              <a:t>métricas</a:t>
            </a:r>
            <a:r>
              <a:rPr lang="en-US" sz="1800" dirty="0"/>
              <a:t> y es </a:t>
            </a:r>
            <a:r>
              <a:rPr lang="en-US" sz="1800" dirty="0" err="1"/>
              <a:t>muy</a:t>
            </a:r>
            <a:r>
              <a:rPr lang="en-US" sz="1800" dirty="0"/>
              <a:t> </a:t>
            </a:r>
            <a:r>
              <a:rPr lang="en-US" sz="1800" dirty="0" err="1"/>
              <a:t>útil</a:t>
            </a:r>
            <a:r>
              <a:rPr lang="en-US" sz="1800" dirty="0"/>
              <a:t> </a:t>
            </a:r>
            <a:r>
              <a:rPr lang="en-US" sz="1800" dirty="0" err="1"/>
              <a:t>cuando</a:t>
            </a:r>
            <a:r>
              <a:rPr lang="en-US" sz="1800" dirty="0"/>
              <a:t> hay </a:t>
            </a:r>
            <a:r>
              <a:rPr lang="en-US" sz="1800" dirty="0" err="1"/>
              <a:t>desigualdad</a:t>
            </a:r>
            <a:r>
              <a:rPr lang="en-US" sz="1800" dirty="0"/>
              <a:t> de </a:t>
            </a:r>
            <a:r>
              <a:rPr lang="en-US" sz="1800" dirty="0" err="1"/>
              <a:t>número</a:t>
            </a:r>
            <a:r>
              <a:rPr lang="en-US" sz="1800" dirty="0"/>
              <a:t> de </a:t>
            </a:r>
            <a:r>
              <a:rPr lang="en-US" sz="1800" dirty="0" err="1"/>
              <a:t>clases</a:t>
            </a:r>
            <a:r>
              <a:rPr lang="en-US" sz="1800" dirty="0"/>
              <a:t> (</a:t>
            </a:r>
            <a:r>
              <a:rPr lang="en-US" sz="1800" dirty="0" err="1"/>
              <a:t>alumnos</a:t>
            </a:r>
            <a:r>
              <a:rPr lang="en-US" sz="1800" dirty="0"/>
              <a:t>).</a:t>
            </a:r>
          </a:p>
          <a:p>
            <a:pPr marL="0" indent="0">
              <a:buNone/>
            </a:pPr>
            <a:endParaRPr lang="en-US" sz="2000" dirty="0"/>
          </a:p>
          <a:p>
            <a:pPr>
              <a:buFontTx/>
              <a:buChar char="-"/>
            </a:pPr>
            <a:r>
              <a:rPr lang="en-US" sz="2400" dirty="0" err="1"/>
              <a:t>Dificultades</a:t>
            </a:r>
            <a:r>
              <a:rPr lang="en-US" sz="2400" dirty="0"/>
              <a:t> para </a:t>
            </a:r>
            <a:r>
              <a:rPr lang="en-US" sz="2400" dirty="0" err="1"/>
              <a:t>predecir</a:t>
            </a:r>
            <a:r>
              <a:rPr lang="en-US" sz="2400" dirty="0"/>
              <a:t> Clase2?</a:t>
            </a:r>
          </a:p>
          <a:p>
            <a:pPr>
              <a:buFontTx/>
              <a:buChar char="-"/>
            </a:pPr>
            <a:r>
              <a:rPr lang="en-US" sz="2400" dirty="0" err="1"/>
              <a:t>Balanceo</a:t>
            </a:r>
            <a:endParaRPr lang="en-US" sz="2400" dirty="0"/>
          </a:p>
        </p:txBody>
      </p:sp>
      <p:sp>
        <p:nvSpPr>
          <p:cNvPr id="4" name="Marcador de contenido 3">
            <a:extLst>
              <a:ext uri="{FF2B5EF4-FFF2-40B4-BE49-F238E27FC236}">
                <a16:creationId xmlns:a16="http://schemas.microsoft.com/office/drawing/2014/main" id="{E71599F9-2670-4ADD-BF32-EF8D1E07B273}"/>
              </a:ext>
            </a:extLst>
          </p:cNvPr>
          <p:cNvSpPr>
            <a:spLocks noGrp="1"/>
          </p:cNvSpPr>
          <p:nvPr>
            <p:ph sz="half" idx="2"/>
          </p:nvPr>
        </p:nvSpPr>
        <p:spPr>
          <a:xfrm>
            <a:off x="5281684" y="1269243"/>
            <a:ext cx="6910316" cy="5588756"/>
          </a:xfrm>
        </p:spPr>
        <p:txBody>
          <a:bodyPr>
            <a:normAutofit lnSpcReduction="10000"/>
          </a:bodyPr>
          <a:lstStyle/>
          <a:p>
            <a:r>
              <a:rPr lang="es-ES" dirty="0"/>
              <a:t>Clase 1(Abandono):</a:t>
            </a:r>
          </a:p>
          <a:p>
            <a:pPr lvl="1"/>
            <a:r>
              <a:rPr lang="es-ES" sz="1800" dirty="0"/>
              <a:t>Precisión: El 86% de las veces el modelo acertó.</a:t>
            </a:r>
          </a:p>
          <a:p>
            <a:pPr lvl="1"/>
            <a:r>
              <a:rPr lang="es-ES" sz="1800" dirty="0" err="1"/>
              <a:t>Recall</a:t>
            </a:r>
            <a:r>
              <a:rPr lang="es-ES" sz="1800" dirty="0"/>
              <a:t>: El modelo capturó el 80% de todas las instancias reales.</a:t>
            </a:r>
          </a:p>
          <a:p>
            <a:pPr lvl="1"/>
            <a:r>
              <a:rPr lang="es-ES" sz="1800" dirty="0"/>
              <a:t>F1-score: 0.83, medida balanceada entre precisión y </a:t>
            </a:r>
            <a:r>
              <a:rPr lang="es-ES" sz="1800" dirty="0" err="1"/>
              <a:t>recall</a:t>
            </a:r>
            <a:r>
              <a:rPr lang="es-ES" sz="1800" dirty="0"/>
              <a:t>. Clasifica muy bien esta Clase.</a:t>
            </a:r>
          </a:p>
          <a:p>
            <a:r>
              <a:rPr lang="es-ES" dirty="0"/>
              <a:t>Clase 2(Matriculado):</a:t>
            </a:r>
          </a:p>
          <a:p>
            <a:pPr lvl="1"/>
            <a:r>
              <a:rPr lang="es-ES" sz="1800" dirty="0"/>
              <a:t>El 81% de las veces que el modelo predijo la clase 2, acertó.</a:t>
            </a:r>
          </a:p>
          <a:p>
            <a:pPr lvl="1"/>
            <a:r>
              <a:rPr lang="es-ES" sz="1800" dirty="0" err="1"/>
              <a:t>Recall</a:t>
            </a:r>
            <a:r>
              <a:rPr lang="es-ES" sz="1800" dirty="0"/>
              <a:t>: El modelo capturó el 81% de todas las instancias reales de la clase 2. </a:t>
            </a:r>
          </a:p>
          <a:p>
            <a:pPr lvl="1"/>
            <a:r>
              <a:rPr lang="es-ES" sz="1800" dirty="0"/>
              <a:t>F1-score: 0.81. Indica que el modelo es muy fuerte en esta clase.  </a:t>
            </a:r>
          </a:p>
          <a:p>
            <a:r>
              <a:rPr lang="es-ES" dirty="0"/>
              <a:t>Clase 3(Graduado):</a:t>
            </a:r>
          </a:p>
          <a:p>
            <a:pPr lvl="1"/>
            <a:r>
              <a:rPr lang="es-ES" sz="1800" dirty="0"/>
              <a:t>Precisión: El 82% de las veces que el modelo predijo bien la Clase 3.</a:t>
            </a:r>
          </a:p>
          <a:p>
            <a:pPr lvl="1"/>
            <a:r>
              <a:rPr lang="es-ES" sz="1800" dirty="0" err="1"/>
              <a:t>Recall</a:t>
            </a:r>
            <a:r>
              <a:rPr lang="es-ES" sz="1800" dirty="0"/>
              <a:t>: El modelo capturó el 88% de todas las instancias reales de la clase 3.</a:t>
            </a:r>
          </a:p>
          <a:p>
            <a:pPr lvl="1"/>
            <a:r>
              <a:rPr lang="es-ES" sz="1800" dirty="0"/>
              <a:t>F1-score: 0.85. Buen balance de precisión y </a:t>
            </a:r>
            <a:r>
              <a:rPr lang="es-ES" sz="1800" dirty="0" err="1"/>
              <a:t>recall</a:t>
            </a:r>
            <a:r>
              <a:rPr lang="es-ES" sz="1800" dirty="0"/>
              <a:t>. Clasifica muy bien esta Clase.</a:t>
            </a:r>
          </a:p>
        </p:txBody>
      </p:sp>
    </p:spTree>
    <p:extLst>
      <p:ext uri="{BB962C8B-B14F-4D97-AF65-F5344CB8AC3E}">
        <p14:creationId xmlns:p14="http://schemas.microsoft.com/office/powerpoint/2010/main" val="2382046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27DEF-6427-0B7A-F751-5316F21BF59C}"/>
              </a:ext>
            </a:extLst>
          </p:cNvPr>
          <p:cNvSpPr>
            <a:spLocks noGrp="1"/>
          </p:cNvSpPr>
          <p:nvPr>
            <p:ph type="title"/>
          </p:nvPr>
        </p:nvSpPr>
        <p:spPr/>
        <p:txBody>
          <a:bodyPr/>
          <a:lstStyle/>
          <a:p>
            <a:r>
              <a:rPr lang="es-ES" dirty="0"/>
              <a:t>Información adicional</a:t>
            </a:r>
          </a:p>
        </p:txBody>
      </p:sp>
      <p:sp>
        <p:nvSpPr>
          <p:cNvPr id="3" name="Marcador de contenido 2">
            <a:extLst>
              <a:ext uri="{FF2B5EF4-FFF2-40B4-BE49-F238E27FC236}">
                <a16:creationId xmlns:a16="http://schemas.microsoft.com/office/drawing/2014/main" id="{08460EBF-2F4E-DBFC-5FB2-865DF9A83330}"/>
              </a:ext>
            </a:extLst>
          </p:cNvPr>
          <p:cNvSpPr>
            <a:spLocks noGrp="1"/>
          </p:cNvSpPr>
          <p:nvPr>
            <p:ph idx="1"/>
          </p:nvPr>
        </p:nvSpPr>
        <p:spPr/>
        <p:txBody>
          <a:bodyPr/>
          <a:lstStyle/>
          <a:p>
            <a:r>
              <a:rPr lang="es-ES" sz="2800" dirty="0"/>
              <a:t> El conjunto de datos tiene 37 columnas y 4424 estudiantes.  </a:t>
            </a:r>
          </a:p>
          <a:p>
            <a:r>
              <a:rPr lang="es-ES" sz="2800" dirty="0"/>
              <a:t>No tiene valores nulos.</a:t>
            </a:r>
          </a:p>
          <a:p>
            <a:r>
              <a:rPr lang="es-ES" dirty="0"/>
              <a:t>Tiene dos columnas de tipo ‘</a:t>
            </a:r>
            <a:r>
              <a:rPr lang="es-ES" dirty="0" err="1"/>
              <a:t>object</a:t>
            </a:r>
            <a:r>
              <a:rPr lang="es-ES" dirty="0"/>
              <a:t>’: 'Unidades curriculares 1º </a:t>
            </a:r>
            <a:r>
              <a:rPr lang="es-ES" dirty="0" err="1"/>
              <a:t>sem</a:t>
            </a:r>
            <a:r>
              <a:rPr lang="es-ES" dirty="0"/>
              <a:t> (grado)’ y 'Unidades curriculares 2º </a:t>
            </a:r>
            <a:r>
              <a:rPr lang="es-ES" dirty="0" err="1"/>
              <a:t>sem</a:t>
            </a:r>
            <a:r>
              <a:rPr lang="es-ES" dirty="0"/>
              <a:t> (grado)’ porque en algunos números usa , en vez de . </a:t>
            </a:r>
            <a:r>
              <a:rPr lang="es-ES" dirty="0" err="1"/>
              <a:t>Ej</a:t>
            </a:r>
            <a:r>
              <a:rPr lang="es-ES" dirty="0"/>
              <a:t>: 2678,90. Las transformo en float64.</a:t>
            </a:r>
            <a:endParaRPr lang="es-ES" sz="2800" dirty="0"/>
          </a:p>
          <a:p>
            <a:endParaRPr lang="es-ES" dirty="0"/>
          </a:p>
        </p:txBody>
      </p:sp>
    </p:spTree>
    <p:extLst>
      <p:ext uri="{BB962C8B-B14F-4D97-AF65-F5344CB8AC3E}">
        <p14:creationId xmlns:p14="http://schemas.microsoft.com/office/powerpoint/2010/main" val="1304767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AADD26-A9AF-3F23-CC92-9306BDB07F9C}"/>
              </a:ext>
            </a:extLst>
          </p:cNvPr>
          <p:cNvSpPr>
            <a:spLocks noGrp="1"/>
          </p:cNvSpPr>
          <p:nvPr>
            <p:ph type="title"/>
          </p:nvPr>
        </p:nvSpPr>
        <p:spPr>
          <a:xfrm>
            <a:off x="3136425" y="0"/>
            <a:ext cx="5919149" cy="685753"/>
          </a:xfrm>
        </p:spPr>
        <p:txBody>
          <a:bodyPr>
            <a:normAutofit fontScale="90000"/>
          </a:bodyPr>
          <a:lstStyle/>
          <a:p>
            <a:r>
              <a:rPr lang="es-ES" b="1" dirty="0"/>
              <a:t>Métricas de clasificación:</a:t>
            </a:r>
          </a:p>
        </p:txBody>
      </p:sp>
      <p:sp>
        <p:nvSpPr>
          <p:cNvPr id="3" name="Marcador de contenido 2">
            <a:extLst>
              <a:ext uri="{FF2B5EF4-FFF2-40B4-BE49-F238E27FC236}">
                <a16:creationId xmlns:a16="http://schemas.microsoft.com/office/drawing/2014/main" id="{39C64323-9489-CF6D-D79F-913A13CA3F93}"/>
              </a:ext>
            </a:extLst>
          </p:cNvPr>
          <p:cNvSpPr>
            <a:spLocks noGrp="1"/>
          </p:cNvSpPr>
          <p:nvPr>
            <p:ph sz="half" idx="1"/>
          </p:nvPr>
        </p:nvSpPr>
        <p:spPr>
          <a:xfrm>
            <a:off x="0" y="1965278"/>
            <a:ext cx="5240740" cy="4892721"/>
          </a:xfrm>
        </p:spPr>
        <p:txBody>
          <a:bodyPr>
            <a:normAutofit fontScale="85000" lnSpcReduction="20000"/>
          </a:bodyPr>
          <a:lstStyle/>
          <a:p>
            <a:pPr marL="0" indent="0">
              <a:buNone/>
            </a:pPr>
            <a:r>
              <a:rPr lang="en-US" sz="2400" b="1" dirty="0"/>
              <a:t> 	| precision | recall | f1-score | support</a:t>
            </a:r>
          </a:p>
          <a:p>
            <a:pPr marL="0" indent="0">
              <a:buNone/>
            </a:pPr>
            <a:r>
              <a:rPr lang="en-US" sz="2400" b="1" dirty="0"/>
              <a:t>Accuracy		    |   0.83    |  1974</a:t>
            </a:r>
          </a:p>
          <a:p>
            <a:pPr marL="0" indent="0">
              <a:buNone/>
            </a:pPr>
            <a:r>
              <a:rPr lang="en-US" sz="2400" b="1" dirty="0"/>
              <a:t>macro avg       | 0.83  |  0.83 |   0.83    |   1974</a:t>
            </a:r>
          </a:p>
          <a:p>
            <a:pPr marL="0" indent="0">
              <a:buNone/>
            </a:pPr>
            <a:r>
              <a:rPr lang="en-US" sz="2400" b="1" dirty="0"/>
              <a:t>weighted avg | 0.83  |  0.83 |   0.83    |   1974</a:t>
            </a:r>
          </a:p>
          <a:p>
            <a:pPr marL="0" indent="0">
              <a:buNone/>
            </a:pPr>
            <a:endParaRPr lang="es-ES" sz="1100" dirty="0"/>
          </a:p>
          <a:p>
            <a:pPr algn="just">
              <a:buFontTx/>
              <a:buChar char="-"/>
            </a:pPr>
            <a:r>
              <a:rPr lang="es-ES" sz="2400" b="1" dirty="0" err="1"/>
              <a:t>Accuracy</a:t>
            </a:r>
            <a:r>
              <a:rPr lang="es-ES" sz="2400" dirty="0"/>
              <a:t>: </a:t>
            </a:r>
            <a:r>
              <a:rPr lang="es-ES" sz="2000" dirty="0"/>
              <a:t>proporción de predicciones correctas.</a:t>
            </a:r>
          </a:p>
          <a:p>
            <a:pPr marL="0" indent="0" algn="just">
              <a:buNone/>
            </a:pPr>
            <a:endParaRPr lang="es-ES" sz="800" dirty="0"/>
          </a:p>
          <a:p>
            <a:pPr algn="just">
              <a:buFontTx/>
              <a:buChar char="-"/>
            </a:pPr>
            <a:r>
              <a:rPr lang="es-ES" sz="2400" b="1" dirty="0"/>
              <a:t>Macro </a:t>
            </a:r>
            <a:r>
              <a:rPr lang="es-ES" sz="2400" b="1" dirty="0" err="1"/>
              <a:t>avg</a:t>
            </a:r>
            <a:r>
              <a:rPr lang="es-ES" sz="2400" dirty="0"/>
              <a:t>: </a:t>
            </a:r>
            <a:r>
              <a:rPr lang="es-ES" sz="2000" dirty="0"/>
              <a:t>Promedio de precisión, </a:t>
            </a:r>
            <a:r>
              <a:rPr lang="es-ES" sz="2000" dirty="0" err="1"/>
              <a:t>recall</a:t>
            </a:r>
            <a:r>
              <a:rPr lang="es-ES" sz="2000" dirty="0"/>
              <a:t> y f1-score. Para evaluar el rendimiento del modelo de manera equitativa en todas las clases.</a:t>
            </a:r>
          </a:p>
          <a:p>
            <a:pPr marL="0" indent="0" algn="just">
              <a:buNone/>
            </a:pPr>
            <a:endParaRPr lang="es-ES" sz="1200" dirty="0"/>
          </a:p>
          <a:p>
            <a:pPr algn="just">
              <a:buFontTx/>
              <a:buChar char="-"/>
            </a:pPr>
            <a:r>
              <a:rPr lang="es-ES" sz="2400" b="1" dirty="0" err="1"/>
              <a:t>Weighted</a:t>
            </a:r>
            <a:r>
              <a:rPr lang="es-ES" sz="2400" b="1" dirty="0"/>
              <a:t> </a:t>
            </a:r>
            <a:r>
              <a:rPr lang="es-ES" sz="2400" b="1" dirty="0" err="1"/>
              <a:t>avg</a:t>
            </a:r>
            <a:r>
              <a:rPr lang="es-ES" sz="2200" dirty="0"/>
              <a:t>(promedio ponderado): </a:t>
            </a:r>
            <a:r>
              <a:rPr lang="es-ES" sz="2000" dirty="0"/>
              <a:t>se considera la proporción de alumnos de cada clase en el conjunto data. Útil cuando las diferencias de números de clases son significativas.</a:t>
            </a:r>
          </a:p>
          <a:p>
            <a:pPr lvl="1" algn="just">
              <a:buFontTx/>
              <a:buChar char="-"/>
            </a:pPr>
            <a:r>
              <a:rPr lang="es-ES" sz="1900" dirty="0"/>
              <a:t>Abandono(1): 1421.</a:t>
            </a:r>
          </a:p>
          <a:p>
            <a:pPr lvl="1" algn="just">
              <a:buFontTx/>
              <a:buChar char="-"/>
            </a:pPr>
            <a:r>
              <a:rPr lang="es-ES" sz="1900" dirty="0"/>
              <a:t>Matriculado(2): 794.</a:t>
            </a:r>
          </a:p>
          <a:p>
            <a:pPr lvl="1" algn="just">
              <a:buFontTx/>
              <a:buChar char="-"/>
            </a:pPr>
            <a:r>
              <a:rPr lang="es-ES" sz="1900" dirty="0"/>
              <a:t>Graduado(3): 2209.</a:t>
            </a:r>
          </a:p>
        </p:txBody>
      </p:sp>
      <p:sp>
        <p:nvSpPr>
          <p:cNvPr id="5" name="Rectangle 1">
            <a:extLst>
              <a:ext uri="{FF2B5EF4-FFF2-40B4-BE49-F238E27FC236}">
                <a16:creationId xmlns:a16="http://schemas.microsoft.com/office/drawing/2014/main" id="{94856E2E-4D15-7B8D-D6CA-AEBB74FDD3B8}"/>
              </a:ext>
            </a:extLst>
          </p:cNvPr>
          <p:cNvSpPr>
            <a:spLocks noGrp="1" noChangeArrowheads="1"/>
          </p:cNvSpPr>
          <p:nvPr>
            <p:ph sz="half" idx="2"/>
          </p:nvPr>
        </p:nvSpPr>
        <p:spPr bwMode="auto">
          <a:xfrm>
            <a:off x="5759355" y="1358545"/>
            <a:ext cx="6432645" cy="527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altLang="es-ES" sz="1800" b="1" i="0" u="none" strike="noStrike" cap="none" normalizeH="0" baseline="0" dirty="0" err="1">
                <a:ln>
                  <a:noFill/>
                </a:ln>
                <a:solidFill>
                  <a:schemeClr val="tx1"/>
                </a:solidFill>
                <a:effectLst/>
                <a:latin typeface="Arial" panose="020B0604020202020204" pitchFamily="34" charset="0"/>
              </a:rPr>
              <a:t>Accuracy</a:t>
            </a:r>
            <a:r>
              <a:rPr kumimoji="0" lang="es-ES" altLang="es-ES" sz="1800" b="1" i="0" u="none" strike="noStrike" cap="none" normalizeH="0" baseline="0" dirty="0">
                <a:ln>
                  <a:noFill/>
                </a:ln>
                <a:solidFill>
                  <a:schemeClr val="tx1"/>
                </a:solidFill>
                <a:effectLst/>
                <a:latin typeface="Arial" panose="020B0604020202020204" pitchFamily="34" charset="0"/>
              </a:rPr>
              <a:t> (Exactitud)</a:t>
            </a:r>
            <a:r>
              <a:rPr kumimoji="0" lang="es-ES" altLang="es-ES" sz="1800" b="0" i="0" u="none" strike="noStrike" cap="none" normalizeH="0" baseline="0" dirty="0">
                <a:ln>
                  <a:noFill/>
                </a:ln>
                <a:solidFill>
                  <a:schemeClr val="tx1"/>
                </a:solidFill>
                <a:effectLst/>
                <a:latin typeface="Arial" panose="020B0604020202020204" pitchFamily="34" charset="0"/>
              </a:rPr>
              <a:t>: 0.83. (VP y VN)/T. El modelo clasifica correctamente el 83% de todos los alumnos. </a:t>
            </a:r>
          </a:p>
          <a:p>
            <a:pPr marL="0" marR="0" lvl="0" indent="0" algn="just" defTabSz="914400" rtl="0" eaLnBrk="0" fontAlgn="base" latinLnBrk="0" hangingPunct="0">
              <a:lnSpc>
                <a:spcPct val="100000"/>
              </a:lnSpc>
              <a:spcBef>
                <a:spcPct val="0"/>
              </a:spcBef>
              <a:spcAft>
                <a:spcPct val="0"/>
              </a:spcAft>
              <a:buClrTx/>
              <a:buSz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altLang="es-ES" sz="1800" b="1" i="0" u="none" strike="noStrike" cap="none" normalizeH="0" baseline="0" dirty="0">
                <a:ln>
                  <a:noFill/>
                </a:ln>
                <a:solidFill>
                  <a:schemeClr val="tx1"/>
                </a:solidFill>
                <a:effectLst/>
                <a:latin typeface="Arial" panose="020B0604020202020204" pitchFamily="34" charset="0"/>
              </a:rPr>
              <a:t>Macro </a:t>
            </a:r>
            <a:r>
              <a:rPr kumimoji="0" lang="es-ES" altLang="es-ES" sz="1800" b="1" i="0" u="none" strike="noStrike" cap="none" normalizeH="0" baseline="0" dirty="0" err="1">
                <a:ln>
                  <a:noFill/>
                </a:ln>
                <a:solidFill>
                  <a:schemeClr val="tx1"/>
                </a:solidFill>
                <a:effectLst/>
                <a:latin typeface="Arial" panose="020B0604020202020204" pitchFamily="34" charset="0"/>
              </a:rPr>
              <a:t>avg</a:t>
            </a:r>
            <a:r>
              <a:rPr kumimoji="0" lang="es-ES" altLang="es-ES" sz="1800" b="0" i="0" u="none" strike="noStrike" cap="none" normalizeH="0" baseline="0" dirty="0">
                <a:ln>
                  <a:noFill/>
                </a:ln>
                <a:solidFill>
                  <a:schemeClr val="tx1"/>
                </a:solidFill>
                <a:effectLst/>
                <a:latin typeface="Arial" panose="020B0604020202020204" pitchFamily="34" charset="0"/>
              </a:rPr>
              <a:t>: Esta métrica da una media no ponderada de precisión, </a:t>
            </a:r>
            <a:r>
              <a:rPr kumimoji="0" lang="es-ES" altLang="es-ES" sz="1800" b="0" i="0" u="none" strike="noStrike" cap="none" normalizeH="0" baseline="0" dirty="0" err="1">
                <a:ln>
                  <a:noFill/>
                </a:ln>
                <a:solidFill>
                  <a:schemeClr val="tx1"/>
                </a:solidFill>
                <a:effectLst/>
                <a:latin typeface="Arial" panose="020B0604020202020204" pitchFamily="34" charset="0"/>
              </a:rPr>
              <a:t>recall</a:t>
            </a:r>
            <a:r>
              <a:rPr kumimoji="0" lang="es-ES" altLang="es-ES" sz="1800" b="0" i="0" u="none" strike="noStrike" cap="none" normalizeH="0" baseline="0" dirty="0">
                <a:ln>
                  <a:noFill/>
                </a:ln>
                <a:solidFill>
                  <a:schemeClr val="tx1"/>
                </a:solidFill>
                <a:effectLst/>
                <a:latin typeface="Arial" panose="020B0604020202020204" pitchFamily="34" charset="0"/>
              </a:rPr>
              <a:t>, y F1-score, considerando igualmente todas las clases.</a:t>
            </a:r>
          </a:p>
          <a:p>
            <a:pPr lvl="1" algn="just">
              <a:buFontTx/>
              <a:buChar char="-"/>
            </a:pPr>
            <a:r>
              <a:rPr lang="es-ES" sz="1600" dirty="0"/>
              <a:t>Precisión(Macro </a:t>
            </a:r>
            <a:r>
              <a:rPr lang="es-ES" sz="1600" dirty="0" err="1"/>
              <a:t>Avg</a:t>
            </a:r>
            <a:r>
              <a:rPr lang="es-ES" sz="1600" dirty="0"/>
              <a:t>): 0.83 Razonablemente balanceado.</a:t>
            </a:r>
          </a:p>
          <a:p>
            <a:pPr lvl="1" algn="just">
              <a:buFontTx/>
              <a:buChar char="-"/>
            </a:pPr>
            <a:r>
              <a:rPr lang="es-ES" sz="1600" dirty="0" err="1"/>
              <a:t>Recall</a:t>
            </a:r>
            <a:r>
              <a:rPr lang="es-ES" sz="1600" dirty="0"/>
              <a:t>(Macro </a:t>
            </a:r>
            <a:r>
              <a:rPr lang="es-ES" sz="1600" dirty="0" err="1"/>
              <a:t>Avg</a:t>
            </a:r>
            <a:r>
              <a:rPr lang="es-ES" sz="1600" dirty="0"/>
              <a:t>): 0.83 </a:t>
            </a:r>
          </a:p>
          <a:p>
            <a:pPr lvl="1" algn="just">
              <a:buFontTx/>
              <a:buChar char="-"/>
            </a:pPr>
            <a:r>
              <a:rPr lang="es-ES" sz="1600" dirty="0"/>
              <a:t>F1-score(Macro </a:t>
            </a:r>
            <a:r>
              <a:rPr lang="es-ES" sz="1600" dirty="0" err="1"/>
              <a:t>Avg</a:t>
            </a:r>
            <a:r>
              <a:rPr lang="es-ES" sz="1600" dirty="0"/>
              <a:t>): 0.83 Razonablemente balanceado.</a:t>
            </a:r>
          </a:p>
          <a:p>
            <a:pPr marL="457200" lvl="1" indent="0" algn="just">
              <a:buNone/>
            </a:pPr>
            <a:endParaRPr kumimoji="0" lang="es-ES" altLang="es-ES" sz="1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altLang="es-ES" sz="1800" b="1" i="0" u="none" strike="noStrike" cap="none" normalizeH="0" baseline="0" dirty="0" err="1">
                <a:ln>
                  <a:noFill/>
                </a:ln>
                <a:solidFill>
                  <a:schemeClr val="tx1"/>
                </a:solidFill>
                <a:effectLst/>
                <a:latin typeface="Arial" panose="020B0604020202020204" pitchFamily="34" charset="0"/>
              </a:rPr>
              <a:t>Weighted</a:t>
            </a:r>
            <a:r>
              <a:rPr kumimoji="0" lang="es-ES" altLang="es-ES" sz="1800" b="1" i="0" u="none" strike="noStrike" cap="none" normalizeH="0" baseline="0" dirty="0">
                <a:ln>
                  <a:noFill/>
                </a:ln>
                <a:solidFill>
                  <a:schemeClr val="tx1"/>
                </a:solidFill>
                <a:effectLst/>
                <a:latin typeface="Arial" panose="020B0604020202020204" pitchFamily="34" charset="0"/>
              </a:rPr>
              <a:t> </a:t>
            </a:r>
            <a:r>
              <a:rPr kumimoji="0" lang="es-ES" altLang="es-ES" sz="1800" b="1" i="0" u="none" strike="noStrike" cap="none" normalizeH="0" baseline="0" dirty="0" err="1">
                <a:ln>
                  <a:noFill/>
                </a:ln>
                <a:solidFill>
                  <a:schemeClr val="tx1"/>
                </a:solidFill>
                <a:effectLst/>
                <a:latin typeface="Arial" panose="020B0604020202020204" pitchFamily="34" charset="0"/>
              </a:rPr>
              <a:t>avg</a:t>
            </a:r>
            <a:r>
              <a:rPr kumimoji="0" lang="es-ES" altLang="es-ES" sz="1800" b="0" i="0" u="none" strike="noStrike" cap="none" normalizeH="0" baseline="0" dirty="0">
                <a:ln>
                  <a:noFill/>
                </a:ln>
                <a:solidFill>
                  <a:schemeClr val="tx1"/>
                </a:solidFill>
                <a:effectLst/>
                <a:latin typeface="Arial" panose="020B0604020202020204" pitchFamily="34" charset="0"/>
              </a:rPr>
              <a:t>: Media ponderada de precisión, </a:t>
            </a:r>
            <a:r>
              <a:rPr kumimoji="0" lang="es-ES" altLang="es-ES" sz="1800" b="0" i="0" u="none" strike="noStrike" cap="none" normalizeH="0" baseline="0" dirty="0" err="1">
                <a:ln>
                  <a:noFill/>
                </a:ln>
                <a:solidFill>
                  <a:schemeClr val="tx1"/>
                </a:solidFill>
                <a:effectLst/>
                <a:latin typeface="Arial" panose="020B0604020202020204" pitchFamily="34" charset="0"/>
              </a:rPr>
              <a:t>recall</a:t>
            </a:r>
            <a:r>
              <a:rPr kumimoji="0" lang="es-ES" altLang="es-ES" sz="1800" b="0" i="0" u="none" strike="noStrike" cap="none" normalizeH="0" baseline="0" dirty="0">
                <a:ln>
                  <a:noFill/>
                </a:ln>
                <a:solidFill>
                  <a:schemeClr val="tx1"/>
                </a:solidFill>
                <a:effectLst/>
                <a:latin typeface="Arial" panose="020B0604020202020204" pitchFamily="34" charset="0"/>
              </a:rPr>
              <a:t> y F1-score, ponderada por el número de instancias en cada clase.</a:t>
            </a:r>
          </a:p>
          <a:p>
            <a:pPr lvl="1" algn="just">
              <a:buFontTx/>
              <a:buChar char="-"/>
            </a:pPr>
            <a:r>
              <a:rPr lang="es-ES" sz="1600" dirty="0"/>
              <a:t>Precisión(</a:t>
            </a:r>
            <a:r>
              <a:rPr lang="es-ES" sz="1600" dirty="0" err="1"/>
              <a:t>Weighted</a:t>
            </a:r>
            <a:r>
              <a:rPr lang="es-ES" sz="1600" dirty="0"/>
              <a:t> </a:t>
            </a:r>
            <a:r>
              <a:rPr lang="es-ES" sz="1600" dirty="0" err="1"/>
              <a:t>Avg</a:t>
            </a:r>
            <a:r>
              <a:rPr lang="es-ES" sz="1600" dirty="0"/>
              <a:t>): 0.83</a:t>
            </a:r>
          </a:p>
          <a:p>
            <a:pPr lvl="1" algn="just">
              <a:buFontTx/>
              <a:buChar char="-"/>
            </a:pPr>
            <a:r>
              <a:rPr lang="es-ES" sz="1600" dirty="0" err="1"/>
              <a:t>Recall</a:t>
            </a:r>
            <a:r>
              <a:rPr lang="es-ES" sz="1600" dirty="0"/>
              <a:t>(</a:t>
            </a:r>
            <a:r>
              <a:rPr lang="es-ES" sz="1600" dirty="0" err="1"/>
              <a:t>Weighted</a:t>
            </a:r>
            <a:r>
              <a:rPr lang="es-ES" sz="1600" dirty="0"/>
              <a:t> </a:t>
            </a:r>
            <a:r>
              <a:rPr lang="es-ES" sz="1600" dirty="0" err="1"/>
              <a:t>Avg</a:t>
            </a:r>
            <a:r>
              <a:rPr lang="es-ES" sz="1600" dirty="0"/>
              <a:t>): 0.83 Teniendo en cuenta los distintos tamaños de las clases, lo hace bien. Porque pone el peso en las más grandes.</a:t>
            </a:r>
          </a:p>
          <a:p>
            <a:pPr lvl="1" algn="just">
              <a:buFontTx/>
              <a:buChar char="-"/>
            </a:pPr>
            <a:r>
              <a:rPr lang="es-ES" sz="1600" dirty="0"/>
              <a:t>F1-score(</a:t>
            </a:r>
            <a:r>
              <a:rPr lang="es-ES" sz="1600" dirty="0" err="1"/>
              <a:t>Weighted</a:t>
            </a:r>
            <a:r>
              <a:rPr lang="es-ES" sz="1600" dirty="0"/>
              <a:t> </a:t>
            </a:r>
            <a:r>
              <a:rPr lang="es-ES" sz="1600" dirty="0" err="1"/>
              <a:t>Avg</a:t>
            </a:r>
            <a:r>
              <a:rPr lang="es-ES" sz="1600" dirty="0"/>
              <a:t>): 0.83</a:t>
            </a:r>
          </a:p>
          <a:p>
            <a:pPr marL="0" marR="0" lvl="0" indent="0" algn="just" defTabSz="914400" rtl="0" eaLnBrk="0" fontAlgn="base" latinLnBrk="0" hangingPunct="0">
              <a:lnSpc>
                <a:spcPct val="100000"/>
              </a:lnSpc>
              <a:spcBef>
                <a:spcPct val="0"/>
              </a:spcBef>
              <a:spcAft>
                <a:spcPct val="0"/>
              </a:spcAft>
              <a:buClrTx/>
              <a:buSz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s-ES" altLang="es-ES" sz="1800" b="1" dirty="0">
                <a:latin typeface="Arial" panose="020B0604020202020204" pitchFamily="34" charset="0"/>
              </a:rPr>
              <a:t>1974</a:t>
            </a:r>
            <a:r>
              <a:rPr lang="es-ES" altLang="es-ES" sz="1800" dirty="0">
                <a:latin typeface="Arial" panose="020B0604020202020204" pitchFamily="34" charset="0"/>
              </a:rPr>
              <a:t> son el total de alumnos de prueba.</a:t>
            </a:r>
            <a:r>
              <a:rPr kumimoji="0" lang="es-ES" altLang="es-E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16391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99A095-2DD6-EDAE-C482-C6CEF2986C05}"/>
              </a:ext>
            </a:extLst>
          </p:cNvPr>
          <p:cNvSpPr>
            <a:spLocks noGrp="1"/>
          </p:cNvSpPr>
          <p:nvPr>
            <p:ph type="title"/>
          </p:nvPr>
        </p:nvSpPr>
        <p:spPr>
          <a:xfrm>
            <a:off x="131484" y="136525"/>
            <a:ext cx="4434840" cy="1325563"/>
          </a:xfrm>
        </p:spPr>
        <p:txBody>
          <a:bodyPr/>
          <a:lstStyle/>
          <a:p>
            <a:r>
              <a:rPr lang="es-ES" dirty="0"/>
              <a:t>4º. </a:t>
            </a:r>
            <a:r>
              <a:rPr lang="es-ES" dirty="0" err="1"/>
              <a:t>Random</a:t>
            </a:r>
            <a:r>
              <a:rPr lang="es-ES" dirty="0"/>
              <a:t> Forest</a:t>
            </a:r>
          </a:p>
        </p:txBody>
      </p:sp>
      <p:pic>
        <p:nvPicPr>
          <p:cNvPr id="5" name="Marcador de contenido 4">
            <a:extLst>
              <a:ext uri="{FF2B5EF4-FFF2-40B4-BE49-F238E27FC236}">
                <a16:creationId xmlns:a16="http://schemas.microsoft.com/office/drawing/2014/main" id="{E75B7808-6622-E41A-00B0-A1884A20A590}"/>
              </a:ext>
            </a:extLst>
          </p:cNvPr>
          <p:cNvPicPr>
            <a:picLocks noGrp="1" noChangeAspect="1"/>
          </p:cNvPicPr>
          <p:nvPr>
            <p:ph idx="1"/>
          </p:nvPr>
        </p:nvPicPr>
        <p:blipFill>
          <a:blip r:embed="rId2"/>
          <a:stretch>
            <a:fillRect/>
          </a:stretch>
        </p:blipFill>
        <p:spPr>
          <a:xfrm>
            <a:off x="4566324" y="860021"/>
            <a:ext cx="7494192" cy="5997979"/>
          </a:xfrm>
        </p:spPr>
      </p:pic>
      <p:sp>
        <p:nvSpPr>
          <p:cNvPr id="6" name="Marcador de contenido 2">
            <a:extLst>
              <a:ext uri="{FF2B5EF4-FFF2-40B4-BE49-F238E27FC236}">
                <a16:creationId xmlns:a16="http://schemas.microsoft.com/office/drawing/2014/main" id="{5AE82078-F5B6-8892-7E16-EB8E2596993B}"/>
              </a:ext>
            </a:extLst>
          </p:cNvPr>
          <p:cNvSpPr txBox="1">
            <a:spLocks/>
          </p:cNvSpPr>
          <p:nvPr/>
        </p:nvSpPr>
        <p:spPr>
          <a:xfrm>
            <a:off x="363154" y="2090837"/>
            <a:ext cx="3980246" cy="32891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dirty="0"/>
              <a:t>El </a:t>
            </a:r>
            <a:r>
              <a:rPr lang="es-ES" b="1" dirty="0"/>
              <a:t>ROC AUC Score</a:t>
            </a:r>
            <a:r>
              <a:rPr lang="es-ES" dirty="0"/>
              <a:t> es de 0.943877, lo cual indica que el modelo tiene un buen desempeño global en términos de clasificación entre las clases; ya que se acerca mucho a 1.</a:t>
            </a:r>
          </a:p>
        </p:txBody>
      </p:sp>
    </p:spTree>
    <p:extLst>
      <p:ext uri="{BB962C8B-B14F-4D97-AF65-F5344CB8AC3E}">
        <p14:creationId xmlns:p14="http://schemas.microsoft.com/office/powerpoint/2010/main" val="561714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00540-8C08-CADD-4BA7-6D4308C2C6C9}"/>
              </a:ext>
            </a:extLst>
          </p:cNvPr>
          <p:cNvSpPr>
            <a:spLocks noGrp="1"/>
          </p:cNvSpPr>
          <p:nvPr>
            <p:ph type="title"/>
          </p:nvPr>
        </p:nvSpPr>
        <p:spPr>
          <a:xfrm>
            <a:off x="1393018" y="0"/>
            <a:ext cx="9405964" cy="872856"/>
          </a:xfrm>
        </p:spPr>
        <p:txBody>
          <a:bodyPr>
            <a:normAutofit/>
          </a:bodyPr>
          <a:lstStyle/>
          <a:p>
            <a:r>
              <a:rPr lang="es-ES" dirty="0"/>
              <a:t>Mejora de Reporte de Clasificación:</a:t>
            </a:r>
          </a:p>
        </p:txBody>
      </p:sp>
      <p:sp>
        <p:nvSpPr>
          <p:cNvPr id="4" name="Marcador de contenido 3">
            <a:extLst>
              <a:ext uri="{FF2B5EF4-FFF2-40B4-BE49-F238E27FC236}">
                <a16:creationId xmlns:a16="http://schemas.microsoft.com/office/drawing/2014/main" id="{1985A64E-F6E0-45BE-E943-9BAD63C3F005}"/>
              </a:ext>
            </a:extLst>
          </p:cNvPr>
          <p:cNvSpPr>
            <a:spLocks noGrp="1"/>
          </p:cNvSpPr>
          <p:nvPr>
            <p:ph sz="half" idx="2"/>
          </p:nvPr>
        </p:nvSpPr>
        <p:spPr>
          <a:xfrm>
            <a:off x="6812280" y="1935480"/>
            <a:ext cx="5379720" cy="4922519"/>
          </a:xfrm>
        </p:spPr>
        <p:txBody>
          <a:bodyPr>
            <a:normAutofit fontScale="32500" lnSpcReduction="20000"/>
          </a:bodyPr>
          <a:lstStyle/>
          <a:p>
            <a:r>
              <a:rPr lang="es-ES" sz="7200" b="1" dirty="0"/>
              <a:t>Ahora</a:t>
            </a:r>
            <a:r>
              <a:rPr lang="es-ES" sz="6400" b="1" dirty="0"/>
              <a:t>:</a:t>
            </a:r>
            <a:endParaRPr lang="es-ES" sz="12800" b="1" dirty="0"/>
          </a:p>
          <a:p>
            <a:pPr marL="0" indent="0">
              <a:buNone/>
            </a:pPr>
            <a:r>
              <a:rPr lang="en-US" sz="7200" b="1" dirty="0"/>
              <a:t>    | precision | recall | f1-score | support</a:t>
            </a:r>
          </a:p>
          <a:p>
            <a:pPr marL="0" indent="0">
              <a:buNone/>
            </a:pPr>
            <a:r>
              <a:rPr lang="en-US" sz="7200" b="1" dirty="0"/>
              <a:t>1 |     0.86        |    0.80   |     0.83      |    284</a:t>
            </a:r>
          </a:p>
          <a:p>
            <a:pPr marL="0" indent="0">
              <a:buNone/>
            </a:pPr>
            <a:r>
              <a:rPr lang="en-US" sz="7200" b="1" dirty="0"/>
              <a:t>2 |     0.81        |   0.81    |    0.81       |    159</a:t>
            </a:r>
          </a:p>
          <a:p>
            <a:pPr marL="0" indent="0">
              <a:buNone/>
            </a:pPr>
            <a:r>
              <a:rPr lang="en-US" sz="7200" b="1" dirty="0"/>
              <a:t>3 |     0.82        |   0.88    |    0.85       |    442</a:t>
            </a:r>
          </a:p>
          <a:p>
            <a:pPr marL="0" indent="0">
              <a:buNone/>
            </a:pPr>
            <a:endParaRPr lang="en-US" sz="7200" b="1" dirty="0"/>
          </a:p>
          <a:p>
            <a:pPr marL="0" indent="0">
              <a:buNone/>
            </a:pPr>
            <a:r>
              <a:rPr lang="en-US" sz="7200" b="1" dirty="0"/>
              <a:t>Accuracy		|  0.83  |  1974</a:t>
            </a:r>
          </a:p>
          <a:p>
            <a:pPr marL="0" indent="0">
              <a:buNone/>
            </a:pPr>
            <a:r>
              <a:rPr lang="en-US" sz="7200" b="1" dirty="0"/>
              <a:t>macro avg       | 0.83  |  0.83  | 0.83    |   1974</a:t>
            </a:r>
          </a:p>
          <a:p>
            <a:pPr marL="0" indent="0">
              <a:buNone/>
            </a:pPr>
            <a:r>
              <a:rPr lang="en-US" sz="7200" b="1" dirty="0"/>
              <a:t>weighted avg | 0.83  |  0.83  | 0.83    |   1974</a:t>
            </a:r>
          </a:p>
          <a:p>
            <a:pPr marL="0" indent="0">
              <a:buNone/>
            </a:pPr>
            <a:r>
              <a:rPr lang="es-ES" sz="7200" b="1" i="0" dirty="0">
                <a:effectLst/>
                <a:latin typeface="Consolas" panose="020B0609020204030204" pitchFamily="49" charset="0"/>
              </a:rPr>
              <a:t>ROC AUC Score: 0.9438770558</a:t>
            </a:r>
            <a:endParaRPr lang="es-ES" sz="7200" dirty="0"/>
          </a:p>
        </p:txBody>
      </p:sp>
      <p:sp>
        <p:nvSpPr>
          <p:cNvPr id="5" name="Marcador de contenido 3">
            <a:extLst>
              <a:ext uri="{FF2B5EF4-FFF2-40B4-BE49-F238E27FC236}">
                <a16:creationId xmlns:a16="http://schemas.microsoft.com/office/drawing/2014/main" id="{99C52D4B-E4F2-AF05-AA71-80B97B151BFD}"/>
              </a:ext>
            </a:extLst>
          </p:cNvPr>
          <p:cNvSpPr txBox="1">
            <a:spLocks/>
          </p:cNvSpPr>
          <p:nvPr/>
        </p:nvSpPr>
        <p:spPr>
          <a:xfrm>
            <a:off x="563880" y="1935481"/>
            <a:ext cx="5227320" cy="4922519"/>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7200" b="1" dirty="0">
                <a:solidFill>
                  <a:srgbClr val="C00000"/>
                </a:solidFill>
              </a:rPr>
              <a:t>Antes</a:t>
            </a:r>
          </a:p>
          <a:p>
            <a:pPr marL="0" indent="0">
              <a:buFont typeface="Arial" panose="020B0604020202020204" pitchFamily="34" charset="0"/>
              <a:buNone/>
            </a:pPr>
            <a:r>
              <a:rPr lang="en-US" sz="7200" b="1" dirty="0"/>
              <a:t> </a:t>
            </a:r>
            <a:r>
              <a:rPr lang="en-US" sz="7200" b="1" dirty="0">
                <a:solidFill>
                  <a:srgbClr val="C00000"/>
                </a:solidFill>
              </a:rPr>
              <a:t>| precision | recall | f1-score | support</a:t>
            </a:r>
          </a:p>
          <a:p>
            <a:pPr marL="0" indent="0">
              <a:buFont typeface="Arial" panose="020B0604020202020204" pitchFamily="34" charset="0"/>
              <a:buNone/>
            </a:pPr>
            <a:r>
              <a:rPr lang="en-US" sz="7200" b="1" dirty="0">
                <a:solidFill>
                  <a:srgbClr val="C00000"/>
                </a:solidFill>
              </a:rPr>
              <a:t>1    |   0.85    |   0.81    |   0.83    |    267</a:t>
            </a:r>
          </a:p>
          <a:p>
            <a:pPr marL="0" indent="0">
              <a:buFont typeface="Arial" panose="020B0604020202020204" pitchFamily="34" charset="0"/>
              <a:buNone/>
            </a:pPr>
            <a:r>
              <a:rPr lang="en-US" sz="7200" b="1" dirty="0">
                <a:solidFill>
                  <a:srgbClr val="C00000"/>
                </a:solidFill>
              </a:rPr>
              <a:t>2    |   0.68    |   0.37    |   0.48    |    161</a:t>
            </a:r>
          </a:p>
          <a:p>
            <a:pPr marL="0" indent="0">
              <a:buFont typeface="Arial" panose="020B0604020202020204" pitchFamily="34" charset="0"/>
              <a:buNone/>
            </a:pPr>
            <a:r>
              <a:rPr lang="en-US" sz="7200" b="1" dirty="0">
                <a:solidFill>
                  <a:srgbClr val="C00000"/>
                </a:solidFill>
              </a:rPr>
              <a:t>3    |   0.80    |   0.96    |   0.87    |    451</a:t>
            </a:r>
          </a:p>
          <a:p>
            <a:pPr marL="0" indent="0">
              <a:buFont typeface="Arial" panose="020B0604020202020204" pitchFamily="34" charset="0"/>
              <a:buNone/>
            </a:pPr>
            <a:endParaRPr lang="en-US" sz="7200" b="1" dirty="0">
              <a:solidFill>
                <a:srgbClr val="C00000"/>
              </a:solidFill>
            </a:endParaRPr>
          </a:p>
          <a:p>
            <a:pPr marL="0" indent="0">
              <a:buFont typeface="Arial" panose="020B0604020202020204" pitchFamily="34" charset="0"/>
              <a:buNone/>
            </a:pPr>
            <a:r>
              <a:rPr lang="en-US" sz="7200" b="1" dirty="0">
                <a:solidFill>
                  <a:srgbClr val="C00000"/>
                </a:solidFill>
              </a:rPr>
              <a:t>Accuracy	   	|   0.80   |  879</a:t>
            </a:r>
          </a:p>
          <a:p>
            <a:pPr marL="0" indent="0">
              <a:buFont typeface="Arial" panose="020B0604020202020204" pitchFamily="34" charset="0"/>
              <a:buNone/>
            </a:pPr>
            <a:r>
              <a:rPr lang="en-US" sz="7200" b="1" dirty="0">
                <a:solidFill>
                  <a:srgbClr val="C00000"/>
                </a:solidFill>
              </a:rPr>
              <a:t>macro avg       | 0.78  |  0.71 |   0.73    | 879</a:t>
            </a:r>
          </a:p>
          <a:p>
            <a:pPr marL="0" indent="0">
              <a:buFont typeface="Arial" panose="020B0604020202020204" pitchFamily="34" charset="0"/>
              <a:buNone/>
            </a:pPr>
            <a:r>
              <a:rPr lang="en-US" sz="7200" b="1" dirty="0">
                <a:solidFill>
                  <a:srgbClr val="C00000"/>
                </a:solidFill>
              </a:rPr>
              <a:t>weighted avg | 0.79  |  0.80 |   0.79    | 879</a:t>
            </a:r>
          </a:p>
          <a:p>
            <a:pPr marL="0" indent="0">
              <a:buFont typeface="Arial" panose="020B0604020202020204" pitchFamily="34" charset="0"/>
              <a:buNone/>
            </a:pPr>
            <a:r>
              <a:rPr lang="es-ES" sz="7200" b="1" dirty="0">
                <a:solidFill>
                  <a:srgbClr val="C00000"/>
                </a:solidFill>
                <a:latin typeface="Consolas" panose="020B0609020204030204" pitchFamily="49" charset="0"/>
              </a:rPr>
              <a:t>ROC AUC Score: </a:t>
            </a:r>
            <a:r>
              <a:rPr lang="es-ES" sz="7200" b="1" dirty="0">
                <a:solidFill>
                  <a:srgbClr val="C00000"/>
                </a:solidFill>
              </a:rPr>
              <a:t>0.89582920</a:t>
            </a:r>
          </a:p>
        </p:txBody>
      </p:sp>
    </p:spTree>
    <p:extLst>
      <p:ext uri="{BB962C8B-B14F-4D97-AF65-F5344CB8AC3E}">
        <p14:creationId xmlns:p14="http://schemas.microsoft.com/office/powerpoint/2010/main" val="2899877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89FB4-7CDC-07D9-79D6-7570B8E41B98}"/>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43034249-761D-B874-444D-57FE6B304810}"/>
              </a:ext>
            </a:extLst>
          </p:cNvPr>
          <p:cNvSpPr>
            <a:spLocks noGrp="1"/>
          </p:cNvSpPr>
          <p:nvPr>
            <p:ph idx="1"/>
          </p:nvPr>
        </p:nvSpPr>
        <p:spPr/>
        <p:txBody>
          <a:bodyPr>
            <a:normAutofit/>
          </a:bodyPr>
          <a:lstStyle/>
          <a:p>
            <a:r>
              <a:rPr lang="es-ES" sz="2000" dirty="0"/>
              <a:t>Puesto que hay mucho abandono, propongo un proyecto de mejora en la preparación preuniversitaria.</a:t>
            </a:r>
          </a:p>
          <a:p>
            <a:pPr lvl="1"/>
            <a:r>
              <a:rPr lang="es-ES" sz="2000" dirty="0"/>
              <a:t>Me fijo en los alumnos que ingresaron con nota &lt;120, en las mujeres, en los Portugueses, Brasileños y en los jóvenes de entre 18 y 21ya que hay una tasa muy alta de abandono.</a:t>
            </a:r>
          </a:p>
          <a:p>
            <a:r>
              <a:rPr lang="es-ES" sz="2000" dirty="0"/>
              <a:t> Para Diseño de Comunicación, Gestión de Publicidad y Marketing haría unos cursos de prueba para que vean los alumnos lo que es antes de comenzar, ya que, muestran altos niveles de abandono.</a:t>
            </a:r>
          </a:p>
          <a:p>
            <a:r>
              <a:rPr lang="es-ES" sz="2000" dirty="0"/>
              <a:t>También, publicitaría y daría becas a los grados Higiene Bucal y Turismo ; puesto que, tienen un número bajo de graduados y de matriculados.</a:t>
            </a:r>
          </a:p>
          <a:p>
            <a:endParaRPr lang="es-ES" sz="2000" dirty="0"/>
          </a:p>
          <a:p>
            <a:endParaRPr lang="es-ES" dirty="0"/>
          </a:p>
        </p:txBody>
      </p:sp>
    </p:spTree>
    <p:extLst>
      <p:ext uri="{BB962C8B-B14F-4D97-AF65-F5344CB8AC3E}">
        <p14:creationId xmlns:p14="http://schemas.microsoft.com/office/powerpoint/2010/main" val="2122701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F0E28-D1B6-1C28-407D-11C31AA82E79}"/>
              </a:ext>
            </a:extLst>
          </p:cNvPr>
          <p:cNvSpPr>
            <a:spLocks noGrp="1"/>
          </p:cNvSpPr>
          <p:nvPr>
            <p:ph type="title"/>
          </p:nvPr>
        </p:nvSpPr>
        <p:spPr/>
        <p:txBody>
          <a:bodyPr/>
          <a:lstStyle/>
          <a:p>
            <a:r>
              <a:rPr lang="es-ES" dirty="0"/>
              <a:t>Blanco/</a:t>
            </a:r>
            <a:r>
              <a:rPr lang="es-ES" dirty="0" err="1"/>
              <a:t>situacion</a:t>
            </a:r>
            <a:endParaRPr lang="es-ES" dirty="0"/>
          </a:p>
        </p:txBody>
      </p:sp>
      <p:sp>
        <p:nvSpPr>
          <p:cNvPr id="3" name="Marcador de contenido 2">
            <a:extLst>
              <a:ext uri="{FF2B5EF4-FFF2-40B4-BE49-F238E27FC236}">
                <a16:creationId xmlns:a16="http://schemas.microsoft.com/office/drawing/2014/main" id="{0A275B8E-E68E-D334-5DCF-48FBFFA5CE0B}"/>
              </a:ext>
            </a:extLst>
          </p:cNvPr>
          <p:cNvSpPr>
            <a:spLocks noGrp="1"/>
          </p:cNvSpPr>
          <p:nvPr>
            <p:ph idx="1"/>
          </p:nvPr>
        </p:nvSpPr>
        <p:spPr/>
        <p:txBody>
          <a:bodyPr/>
          <a:lstStyle/>
          <a:p>
            <a:r>
              <a:rPr lang="es-ES" dirty="0"/>
              <a:t>Codifico la columna Blanco a: </a:t>
            </a:r>
          </a:p>
          <a:p>
            <a:pPr lvl="1"/>
            <a:r>
              <a:rPr lang="en-US" dirty="0"/>
              <a:t>Dropout': 1, </a:t>
            </a:r>
          </a:p>
          <a:p>
            <a:pPr lvl="1"/>
            <a:r>
              <a:rPr lang="en-US" dirty="0"/>
              <a:t>'Enrolled': 2, </a:t>
            </a:r>
          </a:p>
          <a:p>
            <a:pPr lvl="1"/>
            <a:r>
              <a:rPr lang="en-US" dirty="0"/>
              <a:t>'Graduate’: 3 </a:t>
            </a:r>
          </a:p>
          <a:p>
            <a:pPr marL="0" indent="0">
              <a:buNone/>
            </a:pPr>
            <a:r>
              <a:rPr lang="es-ES" dirty="0"/>
              <a:t>para poder trabajar con ella.</a:t>
            </a:r>
          </a:p>
        </p:txBody>
      </p:sp>
    </p:spTree>
    <p:extLst>
      <p:ext uri="{BB962C8B-B14F-4D97-AF65-F5344CB8AC3E}">
        <p14:creationId xmlns:p14="http://schemas.microsoft.com/office/powerpoint/2010/main" val="1743793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06942-867A-F07F-B16E-11CC6EFD6F49}"/>
              </a:ext>
            </a:extLst>
          </p:cNvPr>
          <p:cNvSpPr>
            <a:spLocks noGrp="1"/>
          </p:cNvSpPr>
          <p:nvPr>
            <p:ph type="title"/>
          </p:nvPr>
        </p:nvSpPr>
        <p:spPr/>
        <p:txBody>
          <a:bodyPr/>
          <a:lstStyle/>
          <a:p>
            <a:r>
              <a:rPr lang="es-ES" dirty="0"/>
              <a:t>Analizo la variable Blanco/situación:</a:t>
            </a:r>
          </a:p>
        </p:txBody>
      </p:sp>
      <p:pic>
        <p:nvPicPr>
          <p:cNvPr id="5" name="Marcador de contenido 4">
            <a:extLst>
              <a:ext uri="{FF2B5EF4-FFF2-40B4-BE49-F238E27FC236}">
                <a16:creationId xmlns:a16="http://schemas.microsoft.com/office/drawing/2014/main" id="{0FDD6C12-A89E-42B5-9D38-CB67E57AE2B3}"/>
              </a:ext>
            </a:extLst>
          </p:cNvPr>
          <p:cNvPicPr>
            <a:picLocks noGrp="1" noChangeAspect="1"/>
          </p:cNvPicPr>
          <p:nvPr>
            <p:ph idx="1"/>
          </p:nvPr>
        </p:nvPicPr>
        <p:blipFill>
          <a:blip r:embed="rId2"/>
          <a:stretch>
            <a:fillRect/>
          </a:stretch>
        </p:blipFill>
        <p:spPr>
          <a:xfrm>
            <a:off x="57317" y="2141537"/>
            <a:ext cx="6819733" cy="4351338"/>
          </a:xfrm>
        </p:spPr>
      </p:pic>
      <p:pic>
        <p:nvPicPr>
          <p:cNvPr id="9" name="Imagen 8">
            <a:extLst>
              <a:ext uri="{FF2B5EF4-FFF2-40B4-BE49-F238E27FC236}">
                <a16:creationId xmlns:a16="http://schemas.microsoft.com/office/drawing/2014/main" id="{E361E00C-0EB0-91F4-EF47-847B3A2DFC92}"/>
              </a:ext>
            </a:extLst>
          </p:cNvPr>
          <p:cNvPicPr>
            <a:picLocks noChangeAspect="1"/>
          </p:cNvPicPr>
          <p:nvPr/>
        </p:nvPicPr>
        <p:blipFill>
          <a:blip r:embed="rId3"/>
          <a:stretch>
            <a:fillRect/>
          </a:stretch>
        </p:blipFill>
        <p:spPr>
          <a:xfrm>
            <a:off x="7219667" y="1769509"/>
            <a:ext cx="4788656" cy="4881394"/>
          </a:xfrm>
          <a:prstGeom prst="rect">
            <a:avLst/>
          </a:prstGeom>
        </p:spPr>
      </p:pic>
    </p:spTree>
    <p:extLst>
      <p:ext uri="{BB962C8B-B14F-4D97-AF65-F5344CB8AC3E}">
        <p14:creationId xmlns:p14="http://schemas.microsoft.com/office/powerpoint/2010/main" val="150177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3073AD-A29C-FCDA-0CAA-73BC0460B29D}"/>
              </a:ext>
            </a:extLst>
          </p:cNvPr>
          <p:cNvSpPr>
            <a:spLocks noGrp="1"/>
          </p:cNvSpPr>
          <p:nvPr>
            <p:ph type="title"/>
          </p:nvPr>
        </p:nvSpPr>
        <p:spPr/>
        <p:txBody>
          <a:bodyPr/>
          <a:lstStyle/>
          <a:p>
            <a:r>
              <a:rPr lang="es-ES" dirty="0"/>
              <a:t>Analizo la variable Nota de ingreso:</a:t>
            </a:r>
          </a:p>
        </p:txBody>
      </p:sp>
      <p:pic>
        <p:nvPicPr>
          <p:cNvPr id="5" name="Marcador de contenido 4">
            <a:extLst>
              <a:ext uri="{FF2B5EF4-FFF2-40B4-BE49-F238E27FC236}">
                <a16:creationId xmlns:a16="http://schemas.microsoft.com/office/drawing/2014/main" id="{BE8B650B-8827-53F9-8B9B-F3648F5D606B}"/>
              </a:ext>
            </a:extLst>
          </p:cNvPr>
          <p:cNvPicPr>
            <a:picLocks noGrp="1" noChangeAspect="1"/>
          </p:cNvPicPr>
          <p:nvPr>
            <p:ph sz="half" idx="1"/>
          </p:nvPr>
        </p:nvPicPr>
        <p:blipFill>
          <a:blip r:embed="rId2"/>
          <a:stretch>
            <a:fillRect/>
          </a:stretch>
        </p:blipFill>
        <p:spPr>
          <a:xfrm>
            <a:off x="162339" y="1962703"/>
            <a:ext cx="6768301" cy="3689360"/>
          </a:xfrm>
        </p:spPr>
      </p:pic>
      <p:sp>
        <p:nvSpPr>
          <p:cNvPr id="10" name="Marcador de contenido 9">
            <a:extLst>
              <a:ext uri="{FF2B5EF4-FFF2-40B4-BE49-F238E27FC236}">
                <a16:creationId xmlns:a16="http://schemas.microsoft.com/office/drawing/2014/main" id="{E0325048-6310-E4C2-5496-8A1FD9601B5D}"/>
              </a:ext>
            </a:extLst>
          </p:cNvPr>
          <p:cNvSpPr>
            <a:spLocks noGrp="1"/>
          </p:cNvSpPr>
          <p:nvPr>
            <p:ph sz="half" idx="2"/>
          </p:nvPr>
        </p:nvSpPr>
        <p:spPr>
          <a:xfrm>
            <a:off x="6679096" y="1690688"/>
            <a:ext cx="5512904" cy="5167312"/>
          </a:xfrm>
        </p:spPr>
        <p:txBody>
          <a:bodyPr>
            <a:noAutofit/>
          </a:bodyPr>
          <a:lstStyle/>
          <a:p>
            <a:pPr algn="just"/>
            <a:r>
              <a:rPr lang="es-ES" sz="1800" dirty="0"/>
              <a:t>- La mediana (línea central) la tienen las tres situaciones parecidas; siendo Abandono la más baja y Graduado la más alta. Esto nos dice que los graduados han tenido una nota de ingreso más alta, y los que han abandonado más baja.   </a:t>
            </a:r>
          </a:p>
          <a:p>
            <a:pPr algn="just"/>
            <a:r>
              <a:rPr lang="es-ES" sz="1800" dirty="0"/>
              <a:t>- El rango (bigotes) muestra la variabilidad, Abandono parece tener una mayor variabilidad, lo que nos puede sugerir que los estudiantes con una mayor diversidad en las notas tienden a abandonar. Las cajas de Matriculado y Graduado son muy similares y más cortas; nos sugiere que hay menos variabilidad (grupo más homogéneo); es decir, la mayoría de los estudiantes tienen notas dentro de un rango más estrecho.   </a:t>
            </a:r>
          </a:p>
          <a:p>
            <a:pPr algn="just"/>
            <a:r>
              <a:rPr lang="es-ES" sz="1800" dirty="0"/>
              <a:t>- Los valores atípicos (</a:t>
            </a:r>
            <a:r>
              <a:rPr lang="es-ES" sz="1800" dirty="0" err="1"/>
              <a:t>Outliers</a:t>
            </a:r>
            <a:r>
              <a:rPr lang="es-ES" sz="1800" dirty="0"/>
              <a:t>) nos muestran  que hay estudiantes con notas de ingreso significativamente más altas en cada una de las situaciones.</a:t>
            </a:r>
          </a:p>
        </p:txBody>
      </p:sp>
    </p:spTree>
    <p:extLst>
      <p:ext uri="{BB962C8B-B14F-4D97-AF65-F5344CB8AC3E}">
        <p14:creationId xmlns:p14="http://schemas.microsoft.com/office/powerpoint/2010/main" val="346916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38E72A7-4099-6070-9CF7-4998419302A3}"/>
              </a:ext>
            </a:extLst>
          </p:cNvPr>
          <p:cNvPicPr>
            <a:picLocks noChangeAspect="1"/>
          </p:cNvPicPr>
          <p:nvPr/>
        </p:nvPicPr>
        <p:blipFill>
          <a:blip r:embed="rId2"/>
          <a:stretch>
            <a:fillRect/>
          </a:stretch>
        </p:blipFill>
        <p:spPr>
          <a:xfrm>
            <a:off x="2008366" y="0"/>
            <a:ext cx="10076953" cy="6858000"/>
          </a:xfrm>
          <a:prstGeom prst="rect">
            <a:avLst/>
          </a:prstGeom>
        </p:spPr>
      </p:pic>
      <p:sp>
        <p:nvSpPr>
          <p:cNvPr id="4" name="CuadroTexto 3">
            <a:extLst>
              <a:ext uri="{FF2B5EF4-FFF2-40B4-BE49-F238E27FC236}">
                <a16:creationId xmlns:a16="http://schemas.microsoft.com/office/drawing/2014/main" id="{5281D33E-7F0C-3802-8240-D45C6B7D7793}"/>
              </a:ext>
            </a:extLst>
          </p:cNvPr>
          <p:cNvSpPr txBox="1"/>
          <p:nvPr/>
        </p:nvSpPr>
        <p:spPr>
          <a:xfrm rot="16200000">
            <a:off x="-571501" y="1360557"/>
            <a:ext cx="3032763" cy="707886"/>
          </a:xfrm>
          <a:prstGeom prst="rect">
            <a:avLst/>
          </a:prstGeom>
          <a:noFill/>
        </p:spPr>
        <p:txBody>
          <a:bodyPr wrap="square" rtlCol="0">
            <a:spAutoFit/>
          </a:bodyPr>
          <a:lstStyle/>
          <a:p>
            <a:r>
              <a:rPr lang="es-ES" sz="4000" dirty="0"/>
              <a:t>Histogramas</a:t>
            </a:r>
          </a:p>
        </p:txBody>
      </p:sp>
    </p:spTree>
    <p:extLst>
      <p:ext uri="{BB962C8B-B14F-4D97-AF65-F5344CB8AC3E}">
        <p14:creationId xmlns:p14="http://schemas.microsoft.com/office/powerpoint/2010/main" val="2287275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F65610-46FE-B6BE-2981-5195A697930C}"/>
              </a:ext>
            </a:extLst>
          </p:cNvPr>
          <p:cNvSpPr>
            <a:spLocks noGrp="1"/>
          </p:cNvSpPr>
          <p:nvPr>
            <p:ph type="title"/>
          </p:nvPr>
        </p:nvSpPr>
        <p:spPr/>
        <p:txBody>
          <a:bodyPr/>
          <a:lstStyle/>
          <a:p>
            <a:r>
              <a:rPr lang="es-ES" dirty="0"/>
              <a:t>Escalo las variables necesarias:</a:t>
            </a:r>
          </a:p>
        </p:txBody>
      </p:sp>
      <p:sp>
        <p:nvSpPr>
          <p:cNvPr id="3" name="Marcador de contenido 2">
            <a:extLst>
              <a:ext uri="{FF2B5EF4-FFF2-40B4-BE49-F238E27FC236}">
                <a16:creationId xmlns:a16="http://schemas.microsoft.com/office/drawing/2014/main" id="{72392C1D-6CA0-1D9E-B449-D83296634C34}"/>
              </a:ext>
            </a:extLst>
          </p:cNvPr>
          <p:cNvSpPr>
            <a:spLocks noGrp="1"/>
          </p:cNvSpPr>
          <p:nvPr>
            <p:ph idx="1"/>
          </p:nvPr>
        </p:nvSpPr>
        <p:spPr>
          <a:xfrm>
            <a:off x="838200" y="1490870"/>
            <a:ext cx="10515600" cy="4810539"/>
          </a:xfrm>
        </p:spPr>
        <p:txBody>
          <a:bodyPr>
            <a:noAutofit/>
          </a:bodyPr>
          <a:lstStyle/>
          <a:p>
            <a:r>
              <a:rPr lang="es-ES" sz="1200" dirty="0"/>
              <a:t>'Nota de ingreso', </a:t>
            </a:r>
          </a:p>
          <a:p>
            <a:r>
              <a:rPr lang="es-ES" sz="1200" dirty="0"/>
              <a:t>    'Edad en el momento de la inscripción', </a:t>
            </a:r>
          </a:p>
          <a:p>
            <a:r>
              <a:rPr lang="es-ES" sz="1200" dirty="0"/>
              <a:t>    'Unidades curriculares 1er semestre(acreditado)',</a:t>
            </a:r>
          </a:p>
          <a:p>
            <a:r>
              <a:rPr lang="es-ES" sz="1200" dirty="0"/>
              <a:t>    'Unidades curriculares 1º semestre (matriculado)',</a:t>
            </a:r>
          </a:p>
          <a:p>
            <a:r>
              <a:rPr lang="es-ES" sz="1200" dirty="0"/>
              <a:t>    'Unidades curriculares 1º semestre (evaluaciones)',</a:t>
            </a:r>
          </a:p>
          <a:p>
            <a:r>
              <a:rPr lang="es-ES" sz="1200" dirty="0"/>
              <a:t>    'Unidades curriculares 1º </a:t>
            </a:r>
            <a:r>
              <a:rPr lang="es-ES" sz="1200" dirty="0" err="1"/>
              <a:t>sem</a:t>
            </a:r>
            <a:r>
              <a:rPr lang="es-ES" sz="1200" dirty="0"/>
              <a:t> (aprobado)',</a:t>
            </a:r>
          </a:p>
          <a:p>
            <a:r>
              <a:rPr lang="es-ES" sz="1200" dirty="0"/>
              <a:t>    'Unidades curriculares 1º </a:t>
            </a:r>
            <a:r>
              <a:rPr lang="es-ES" sz="1200" dirty="0" err="1"/>
              <a:t>sem</a:t>
            </a:r>
            <a:r>
              <a:rPr lang="es-ES" sz="1200" dirty="0"/>
              <a:t> (grado)',</a:t>
            </a:r>
          </a:p>
          <a:p>
            <a:r>
              <a:rPr lang="es-ES" sz="1200" dirty="0"/>
              <a:t>    'Unidades curriculares 1º </a:t>
            </a:r>
            <a:r>
              <a:rPr lang="es-ES" sz="1200" dirty="0" err="1"/>
              <a:t>sem</a:t>
            </a:r>
            <a:r>
              <a:rPr lang="es-ES" sz="1200" dirty="0"/>
              <a:t> (sin evaluaciones)',</a:t>
            </a:r>
          </a:p>
          <a:p>
            <a:r>
              <a:rPr lang="es-ES" sz="1200" dirty="0"/>
              <a:t>    'Unidades curriculares 2º </a:t>
            </a:r>
            <a:r>
              <a:rPr lang="es-ES" sz="1200" dirty="0" err="1"/>
              <a:t>sem</a:t>
            </a:r>
            <a:r>
              <a:rPr lang="es-ES" sz="1200" dirty="0"/>
              <a:t> (acreditado)',</a:t>
            </a:r>
          </a:p>
          <a:p>
            <a:r>
              <a:rPr lang="es-ES" sz="1200" dirty="0"/>
              <a:t>    'Unidades curriculares 2º </a:t>
            </a:r>
            <a:r>
              <a:rPr lang="es-ES" sz="1200" dirty="0" err="1"/>
              <a:t>sem</a:t>
            </a:r>
            <a:r>
              <a:rPr lang="es-ES" sz="1200" dirty="0"/>
              <a:t> (matriculados)',</a:t>
            </a:r>
          </a:p>
          <a:p>
            <a:r>
              <a:rPr lang="es-ES" sz="1200" dirty="0"/>
              <a:t>    'Unidades curriculares 2º </a:t>
            </a:r>
            <a:r>
              <a:rPr lang="es-ES" sz="1200" dirty="0" err="1"/>
              <a:t>sem</a:t>
            </a:r>
            <a:r>
              <a:rPr lang="es-ES" sz="1200" dirty="0"/>
              <a:t> (evaluaciones)',</a:t>
            </a:r>
          </a:p>
          <a:p>
            <a:r>
              <a:rPr lang="es-ES" sz="1200" dirty="0"/>
              <a:t>    'Unidades curriculares 2º </a:t>
            </a:r>
            <a:r>
              <a:rPr lang="es-ES" sz="1200" dirty="0" err="1"/>
              <a:t>sem</a:t>
            </a:r>
            <a:r>
              <a:rPr lang="es-ES" sz="1200" dirty="0"/>
              <a:t> (aprobado)',</a:t>
            </a:r>
          </a:p>
          <a:p>
            <a:r>
              <a:rPr lang="es-ES" sz="1200" dirty="0"/>
              <a:t>    'Unidades curriculares 2º </a:t>
            </a:r>
            <a:r>
              <a:rPr lang="es-ES" sz="1200" dirty="0" err="1"/>
              <a:t>sem</a:t>
            </a:r>
            <a:r>
              <a:rPr lang="es-ES" sz="1200" dirty="0"/>
              <a:t> (grado)',</a:t>
            </a:r>
          </a:p>
          <a:p>
            <a:r>
              <a:rPr lang="es-ES" sz="1200" dirty="0"/>
              <a:t>    'Unidades curriculares 2º </a:t>
            </a:r>
            <a:r>
              <a:rPr lang="es-ES" sz="1200" dirty="0" err="1"/>
              <a:t>sem</a:t>
            </a:r>
            <a:r>
              <a:rPr lang="es-ES" sz="1200" dirty="0"/>
              <a:t> (sin evaluaciones)', </a:t>
            </a:r>
          </a:p>
          <a:p>
            <a:r>
              <a:rPr lang="es-ES" sz="1200" dirty="0"/>
              <a:t>    'Tasa de desempleo',</a:t>
            </a:r>
          </a:p>
          <a:p>
            <a:r>
              <a:rPr lang="es-ES" sz="1200" dirty="0"/>
              <a:t>    'Tasa de inflación', </a:t>
            </a:r>
          </a:p>
          <a:p>
            <a:r>
              <a:rPr lang="es-ES" sz="1200" dirty="0"/>
              <a:t>    'PIB'</a:t>
            </a:r>
          </a:p>
        </p:txBody>
      </p:sp>
    </p:spTree>
    <p:extLst>
      <p:ext uri="{BB962C8B-B14F-4D97-AF65-F5344CB8AC3E}">
        <p14:creationId xmlns:p14="http://schemas.microsoft.com/office/powerpoint/2010/main" val="3970818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3C367A-5642-38F5-3A29-98D951261237}"/>
              </a:ext>
            </a:extLst>
          </p:cNvPr>
          <p:cNvSpPr>
            <a:spLocks noGrp="1"/>
          </p:cNvSpPr>
          <p:nvPr>
            <p:ph type="title"/>
          </p:nvPr>
        </p:nvSpPr>
        <p:spPr>
          <a:xfrm>
            <a:off x="0" y="0"/>
            <a:ext cx="3336235" cy="1325563"/>
          </a:xfrm>
        </p:spPr>
        <p:txBody>
          <a:bodyPr/>
          <a:lstStyle/>
          <a:p>
            <a:r>
              <a:rPr lang="es-ES" dirty="0"/>
              <a:t>Mapa de correlaciones</a:t>
            </a:r>
          </a:p>
        </p:txBody>
      </p:sp>
      <p:pic>
        <p:nvPicPr>
          <p:cNvPr id="6" name="Marcador de contenido 5">
            <a:extLst>
              <a:ext uri="{FF2B5EF4-FFF2-40B4-BE49-F238E27FC236}">
                <a16:creationId xmlns:a16="http://schemas.microsoft.com/office/drawing/2014/main" id="{32AB7A72-A09B-A8E7-8E6A-A6B32613DC2C}"/>
              </a:ext>
            </a:extLst>
          </p:cNvPr>
          <p:cNvPicPr>
            <a:picLocks noGrp="1" noChangeAspect="1"/>
          </p:cNvPicPr>
          <p:nvPr>
            <p:ph sz="half" idx="2"/>
          </p:nvPr>
        </p:nvPicPr>
        <p:blipFill>
          <a:blip r:embed="rId2"/>
          <a:stretch>
            <a:fillRect/>
          </a:stretch>
        </p:blipFill>
        <p:spPr>
          <a:xfrm>
            <a:off x="3336235" y="-70102"/>
            <a:ext cx="8855765" cy="6928102"/>
          </a:xfrm>
        </p:spPr>
      </p:pic>
    </p:spTree>
    <p:extLst>
      <p:ext uri="{BB962C8B-B14F-4D97-AF65-F5344CB8AC3E}">
        <p14:creationId xmlns:p14="http://schemas.microsoft.com/office/powerpoint/2010/main" val="20835455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3016</TotalTime>
  <Words>3291</Words>
  <Application>Microsoft Office PowerPoint</Application>
  <PresentationFormat>Panorámica</PresentationFormat>
  <Paragraphs>356</Paragraphs>
  <Slides>33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33</vt:i4>
      </vt:variant>
    </vt:vector>
  </HeadingPairs>
  <TitlesOfParts>
    <vt:vector size="38" baseType="lpstr">
      <vt:lpstr>Aptos</vt:lpstr>
      <vt:lpstr>Aptos Display</vt:lpstr>
      <vt:lpstr>Arial</vt:lpstr>
      <vt:lpstr>Consolas</vt:lpstr>
      <vt:lpstr>Tema de Office</vt:lpstr>
      <vt:lpstr>Deserción escolar y éxito académico de los estudiantes.</vt:lpstr>
      <vt:lpstr>Datos</vt:lpstr>
      <vt:lpstr>Información adicional</vt:lpstr>
      <vt:lpstr>Blanco/situacion</vt:lpstr>
      <vt:lpstr>Analizo la variable Blanco/situación:</vt:lpstr>
      <vt:lpstr>Analizo la variable Nota de ingreso:</vt:lpstr>
      <vt:lpstr>Presentación de PowerPoint</vt:lpstr>
      <vt:lpstr>Escalo las variables necesarias:</vt:lpstr>
      <vt:lpstr>Mapa de correlaciones</vt:lpstr>
      <vt:lpstr>Mapa de correlaciones más altas:</vt:lpstr>
      <vt:lpstr>Random Forest para evaluar la importancia de las variables:</vt:lpstr>
      <vt:lpstr>Correlograma sin las variables:  Me quedo con (4424, 27)</vt:lpstr>
      <vt:lpstr>Eliminación de variables:</vt:lpstr>
      <vt:lpstr>Analizo la variable Genero:</vt:lpstr>
      <vt:lpstr>Notas de ingreso</vt:lpstr>
      <vt:lpstr>Análisis de Nacionalidad:</vt:lpstr>
      <vt:lpstr>Presentación de PowerPoint</vt:lpstr>
      <vt:lpstr>Analizo Edad en el momento de la inscripción:</vt:lpstr>
      <vt:lpstr>Analizo la variable: Necesidades educativas especiales:</vt:lpstr>
      <vt:lpstr>Analizo: 1º semestre(matriculado), (aprobado) y 2º semestre(matriculado), (aprobado)</vt:lpstr>
      <vt:lpstr>Analizo la variable Curso con el gráfico de barras apiladas en distribución logarítmica:</vt:lpstr>
      <vt:lpstr>Presentación de PowerPoint</vt:lpstr>
      <vt:lpstr>Entrenamientos del modelo:</vt:lpstr>
      <vt:lpstr>1º. Entrenamiento con Random Forest. </vt:lpstr>
      <vt:lpstr>3º. Optimización de Hiperparámetros con Grid Search. </vt:lpstr>
      <vt:lpstr>4º. Entreno con Random Forest con SMOTE para el desequilibrio. </vt:lpstr>
      <vt:lpstr>Matriz de confusión</vt:lpstr>
      <vt:lpstr>Matriz de confusión y ROC AUC Score</vt:lpstr>
      <vt:lpstr>Reporte de clasificación de 4ºRF:</vt:lpstr>
      <vt:lpstr>Métricas de clasificación:</vt:lpstr>
      <vt:lpstr>4º. Random Forest</vt:lpstr>
      <vt:lpstr>Mejora de Reporte de Clasificación:</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mallaina</dc:creator>
  <cp:lastModifiedBy>sara mallaina</cp:lastModifiedBy>
  <cp:revision>16</cp:revision>
  <dcterms:created xsi:type="dcterms:W3CDTF">2024-08-23T08:49:49Z</dcterms:created>
  <dcterms:modified xsi:type="dcterms:W3CDTF">2024-08-26T10:19:13Z</dcterms:modified>
</cp:coreProperties>
</file>